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76" r:id="rId13"/>
    <p:sldId id="271" r:id="rId14"/>
    <p:sldId id="274" r:id="rId15"/>
    <p:sldId id="265" r:id="rId16"/>
    <p:sldId id="266" r:id="rId17"/>
    <p:sldId id="267" r:id="rId18"/>
    <p:sldId id="268" r:id="rId19"/>
    <p:sldId id="269" r:id="rId20"/>
    <p:sldId id="270" r:id="rId21"/>
    <p:sldId id="272" r:id="rId22"/>
    <p:sldId id="275" r:id="rId23"/>
    <p:sldId id="273" r:id="rId24"/>
  </p:sldIdLst>
  <p:sldSz cx="9144000" cy="5143500"/>
  <p:notesSz cx="6858000" cy="9144000"/>
  <p:embeddedFontLst>
    <p:embeddedFont>
      <p:font typeface="Roboto" charset="0"/>
      <p:regular r:id="rId28"/>
      <p:bold r:id="rId29"/>
      <p:italic r:id="rId30"/>
      <p:boldItalic r:id="rId31"/>
    </p:embeddedFont>
    <p:embeddedFont>
      <p:font typeface="Montserrat" charset="0"/>
      <p:regular r:id="rId32"/>
      <p:bold r:id="rId33"/>
      <p:italic r:id="rId34"/>
      <p:boldItalic r:id="rId35"/>
    </p:embeddedFont>
    <p:embeddedFont>
      <p:font typeface="Lato"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585"/>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g1f87997393_0_11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f87997393_0_11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g604440e5bd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04440e5bd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g1f87997393_0_8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f87997393_0_8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 name="Shape 325"/>
        <p:cNvGrpSpPr/>
        <p:nvPr/>
      </p:nvGrpSpPr>
      <p:grpSpPr>
        <a:xfrm>
          <a:off x="0" y="0"/>
          <a:ext cx="0" cy="0"/>
          <a:chOff x="0" y="0"/>
          <a:chExt cx="0" cy="0"/>
        </a:xfrm>
      </p:grpSpPr>
      <p:sp>
        <p:nvSpPr>
          <p:cNvPr id="326" name="Google Shape;326;g604440e5bd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604440e5bd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g604440e5bd_0_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604440e5bd_0_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9" name="Shape 389"/>
        <p:cNvGrpSpPr/>
        <p:nvPr/>
      </p:nvGrpSpPr>
      <p:grpSpPr>
        <a:xfrm>
          <a:off x="0" y="0"/>
          <a:ext cx="0" cy="0"/>
          <a:chOff x="0" y="0"/>
          <a:chExt cx="0" cy="0"/>
        </a:xfrm>
      </p:grpSpPr>
      <p:sp>
        <p:nvSpPr>
          <p:cNvPr id="390" name="Google Shape;390;g604440e5bd_0_1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04440e5bd_0_1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g1f87997393_0_10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f87997393_0_10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2" name="Shape 512"/>
        <p:cNvGrpSpPr/>
        <p:nvPr/>
      </p:nvGrpSpPr>
      <p:grpSpPr>
        <a:xfrm>
          <a:off x="0" y="0"/>
          <a:ext cx="0" cy="0"/>
          <a:chOff x="0" y="0"/>
          <a:chExt cx="0" cy="0"/>
        </a:xfrm>
      </p:grpSpPr>
      <p:sp>
        <p:nvSpPr>
          <p:cNvPr id="513" name="Google Shape;513;g1f87997393_0_15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f87997393_0_15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3" name="Shape 553"/>
        <p:cNvGrpSpPr/>
        <p:nvPr/>
      </p:nvGrpSpPr>
      <p:grpSpPr>
        <a:xfrm>
          <a:off x="0" y="0"/>
          <a:ext cx="0" cy="0"/>
          <a:chOff x="0" y="0"/>
          <a:chExt cx="0" cy="0"/>
        </a:xfrm>
      </p:grpSpPr>
      <p:sp>
        <p:nvSpPr>
          <p:cNvPr id="554" name="Google Shape;554;g1f87997393_0_15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f87997393_0_15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604440e5bd_0_4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04440e5bd_0_4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g604440e5bd_0_1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04440e5bd_0_1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1" name="Shape 241"/>
        <p:cNvGrpSpPr/>
        <p:nvPr/>
      </p:nvGrpSpPr>
      <p:grpSpPr>
        <a:xfrm>
          <a:off x="0" y="0"/>
          <a:ext cx="0" cy="0"/>
          <a:chOff x="0" y="0"/>
          <a:chExt cx="0" cy="0"/>
        </a:xfrm>
      </p:grpSpPr>
      <p:sp>
        <p:nvSpPr>
          <p:cNvPr id="242" name="Google Shape;242;g604440e5bd_0_4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04440e5bd_0_4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604440e5bd_0_4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04440e5bd_0_4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5" name="Shape 255"/>
        <p:cNvGrpSpPr/>
        <p:nvPr/>
      </p:nvGrpSpPr>
      <p:grpSpPr>
        <a:xfrm>
          <a:off x="0" y="0"/>
          <a:ext cx="0" cy="0"/>
          <a:chOff x="0" y="0"/>
          <a:chExt cx="0" cy="0"/>
        </a:xfrm>
      </p:grpSpPr>
      <p:sp>
        <p:nvSpPr>
          <p:cNvPr id="256" name="Google Shape;256;g1f87997393_0_8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6" name="Shape 266"/>
        <p:cNvGrpSpPr/>
        <p:nvPr/>
      </p:nvGrpSpPr>
      <p:grpSpPr>
        <a:xfrm>
          <a:off x="0" y="0"/>
          <a:ext cx="0" cy="0"/>
          <a:chOff x="0" y="0"/>
          <a:chExt cx="0" cy="0"/>
        </a:xfrm>
      </p:grpSpPr>
      <p:sp>
        <p:nvSpPr>
          <p:cNvPr id="267" name="Google Shape;267;g1f87997393_0_8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7997393_0_8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 name="Shape 272"/>
        <p:cNvGrpSpPr/>
        <p:nvPr/>
      </p:nvGrpSpPr>
      <p:grpSpPr>
        <a:xfrm>
          <a:off x="0" y="0"/>
          <a:ext cx="0" cy="0"/>
          <a:chOff x="0" y="0"/>
          <a:chExt cx="0" cy="0"/>
        </a:xfrm>
      </p:grpSpPr>
      <p:sp>
        <p:nvSpPr>
          <p:cNvPr id="273" name="Google Shape;273;g1f87997393_0_8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87997393_0_8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604440e5bd_0_5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604440e5bd_0_5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a:fillRect/>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a:fillRect/>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35" name="Shape 135"/>
        <p:cNvGrpSpPr/>
        <p:nvPr/>
      </p:nvGrpSpPr>
      <p:grpSpPr>
        <a:xfrm>
          <a:off x="0" y="0"/>
          <a:ext cx="0" cy="0"/>
          <a:chOff x="0" y="0"/>
          <a:chExt cx="0" cy="0"/>
        </a:xfrm>
      </p:grpSpPr>
      <p:sp>
        <p:nvSpPr>
          <p:cNvPr id="136" name="Google Shape;136;p11">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1">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1">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1">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9" name="Google Shape;159;p11"/>
          <p:cNvSpPr txBox="1"/>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2">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2">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2">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9" name="Google Shape;169;p12"/>
          <p:cNvSpPr txBox="1"/>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72" name="Google Shape;172;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7" name="Google Shape;177;p13"/>
          <p:cNvSpPr txBox="1"/>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p:txBody>
      </p:sp>
      <p:sp>
        <p:nvSpPr>
          <p:cNvPr id="178" name="Google Shape;178;p1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
        <p:nvSpPr>
          <p:cNvPr id="179" name="Google Shape;179;p1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3" name="Google Shape;203;p14"/>
          <p:cNvSpPr txBox="1"/>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205" name="Google Shape;205;p1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
        <p:nvSpPr>
          <p:cNvPr id="206" name="Google Shape;206;p14">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4">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4">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4">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210" name="Shape 210"/>
        <p:cNvGrpSpPr/>
        <p:nvPr/>
      </p:nvGrpSpPr>
      <p:grpSpPr>
        <a:xfrm>
          <a:off x="0" y="0"/>
          <a:ext cx="0" cy="0"/>
          <a:chOff x="0" y="0"/>
          <a:chExt cx="0" cy="0"/>
        </a:xfrm>
      </p:grpSpPr>
      <p:sp>
        <p:nvSpPr>
          <p:cNvPr id="211" name="Google Shape;211;p1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212"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a:fillRect/>
          </a:stretch>
        </p:blipFill>
        <p:spPr>
          <a:xfrm rot="-5400000">
            <a:off x="113630" y="-105700"/>
            <a:ext cx="5142300" cy="5364300"/>
          </a:xfrm>
          <a:prstGeom prst="diagStripe">
            <a:avLst>
              <a:gd name="adj" fmla="val 50343"/>
            </a:avLst>
          </a:prstGeom>
          <a:noFill/>
          <a:ln>
            <a:noFill/>
          </a:ln>
        </p:spPr>
      </p:pic>
      <p:sp>
        <p:nvSpPr>
          <p:cNvPr id="214" name="Google Shape;214;p16"/>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
        <p:nvSpPr>
          <p:cNvPr id="217" name="Google Shape;217;p1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 name="Google Shape;37;p3"/>
          <p:cNvSpPr txBox="1"/>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
        <p:nvSpPr>
          <p:cNvPr id="39" name="Google Shape;39;p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3" name="Google Shape;63;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
        <p:nvSpPr>
          <p:cNvPr id="64" name="Google Shape;64;p4"/>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65" name="Shape 65"/>
        <p:cNvGrpSpPr/>
        <p:nvPr/>
      </p:nvGrpSpPr>
      <p:grpSpPr>
        <a:xfrm>
          <a:off x="0" y="0"/>
          <a:ext cx="0" cy="0"/>
          <a:chOff x="0" y="0"/>
          <a:chExt cx="0" cy="0"/>
        </a:xfrm>
      </p:grpSpPr>
      <p:sp>
        <p:nvSpPr>
          <p:cNvPr id="66" name="Google Shape;66;p5">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5">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5">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5">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 name="Google Shape;73;p5"/>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75" name="Google Shape;75;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6"/>
          <p:cNvSpPr txBox="1"/>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 name="Google Shape;87;p6"/>
          <p:cNvSpPr txBox="1"/>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7">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7">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7">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7">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 name="Google Shape;99;p7"/>
          <p:cNvSpPr txBox="1"/>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fld>
            <a:endParaRPr lang="en-US"/>
          </a:p>
        </p:txBody>
      </p:sp>
      <p:sp>
        <p:nvSpPr>
          <p:cNvPr id="101" name="Google Shape;101;p7"/>
          <p:cNvSpPr txBox="1"/>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02" name="Shape 102"/>
        <p:cNvGrpSpPr/>
        <p:nvPr/>
      </p:nvGrpSpPr>
      <p:grpSpPr>
        <a:xfrm>
          <a:off x="0" y="0"/>
          <a:ext cx="0" cy="0"/>
          <a:chOff x="0" y="0"/>
          <a:chExt cx="0" cy="0"/>
        </a:xfrm>
      </p:grpSpPr>
      <p:sp>
        <p:nvSpPr>
          <p:cNvPr id="103" name="Google Shape;103;p8">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8">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8">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8">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 name="Google Shape;110;p8"/>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12" name="Google Shape;112;p8"/>
          <p:cNvSpPr txBox="1"/>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13" name="Google Shape;113;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14" name="Shape 114"/>
        <p:cNvGrpSpPr/>
        <p:nvPr/>
      </p:nvGrpSpPr>
      <p:grpSpPr>
        <a:xfrm>
          <a:off x="0" y="0"/>
          <a:ext cx="0" cy="0"/>
          <a:chOff x="0" y="0"/>
          <a:chExt cx="0" cy="0"/>
        </a:xfrm>
      </p:grpSpPr>
      <p:sp>
        <p:nvSpPr>
          <p:cNvPr id="115" name="Google Shape;115;p9">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9">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9">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9">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2" name="Google Shape;122;p9"/>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24" name="Shape 124"/>
        <p:cNvGrpSpPr/>
        <p:nvPr/>
      </p:nvGrpSpPr>
      <p:grpSpPr>
        <a:xfrm>
          <a:off x="0" y="0"/>
          <a:ext cx="0" cy="0"/>
          <a:chOff x="0" y="0"/>
          <a:chExt cx="0" cy="0"/>
        </a:xfrm>
      </p:grpSpPr>
      <p:sp>
        <p:nvSpPr>
          <p:cNvPr id="125" name="Google Shape;125;p10">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0">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0">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10">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2" name="Google Shape;132;p10"/>
          <p:cNvSpPr txBox="1"/>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134" name="Google Shape;134;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9.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829560" y="744855"/>
            <a:ext cx="6265545" cy="15786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NOM DU PRODUIT:</a:t>
            </a:r>
            <a:br>
              <a:rPr lang="en-US"/>
            </a:br>
            <a:r>
              <a:rPr lang="en-US"/>
              <a:t>      </a:t>
            </a:r>
            <a:r>
              <a:rPr lang="fr-FR" altLang="en-US"/>
              <a:t>éco-chi</a:t>
            </a:r>
            <a:r>
              <a:rPr lang="en-US" altLang="fr-FR"/>
              <a:t>t</a:t>
            </a:r>
            <a:r>
              <a:rPr lang="fr-FR" altLang="en-US"/>
              <a:t>o</a:t>
            </a:r>
            <a:endParaRPr lang="fr-FR" altLang="en-US"/>
          </a:p>
        </p:txBody>
      </p:sp>
      <p:sp>
        <p:nvSpPr>
          <p:cNvPr id="229" name="Google Shape;229;p17"/>
          <p:cNvSpPr txBox="1"/>
          <p:nvPr>
            <p:ph type="subTitle" idx="1"/>
          </p:nvPr>
        </p:nvSpPr>
        <p:spPr>
          <a:xfrm>
            <a:off x="3935525" y="2708650"/>
            <a:ext cx="5056500" cy="137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2400"/>
              <a:t>Un service de logistique écologique pour les JO de Paris 2024</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335405" y="242570"/>
            <a:ext cx="7038975" cy="628015"/>
          </a:xfrm>
        </p:spPr>
        <p:txBody>
          <a:bodyPr/>
          <a:p>
            <a:r>
              <a:rPr lang="fr-FR" altLang="zh-CN" sz="3600">
                <a:solidFill>
                  <a:schemeClr val="bg1"/>
                </a:solidFill>
              </a:rPr>
              <a:t>Introduction de notre système</a:t>
            </a:r>
            <a:endParaRPr lang="fr-FR" altLang="zh-CN" sz="3600">
              <a:solidFill>
                <a:schemeClr val="bg1"/>
              </a:solidFill>
            </a:endParaRPr>
          </a:p>
        </p:txBody>
      </p:sp>
      <p:sp>
        <p:nvSpPr>
          <p:cNvPr id="4" name="文本框 3"/>
          <p:cNvSpPr txBox="1"/>
          <p:nvPr/>
        </p:nvSpPr>
        <p:spPr>
          <a:xfrm>
            <a:off x="869950" y="1196340"/>
            <a:ext cx="7403465" cy="3692525"/>
          </a:xfrm>
          <a:prstGeom prst="rect">
            <a:avLst/>
          </a:prstGeom>
          <a:noFill/>
        </p:spPr>
        <p:txBody>
          <a:bodyPr wrap="square" rtlCol="0">
            <a:spAutoFit/>
          </a:bodyPr>
          <a:p>
            <a:r>
              <a:rPr lang="fr-FR" altLang="zh-CN" sz="2000">
                <a:solidFill>
                  <a:schemeClr val="bg1"/>
                </a:solidFill>
              </a:rPr>
              <a:t>- La gestion des fournitures électroniques et de l’alimentation (consommation d’énergie)</a:t>
            </a:r>
            <a:endParaRPr lang="fr-FR" altLang="zh-CN" sz="2000">
              <a:solidFill>
                <a:schemeClr val="bg1"/>
              </a:solidFill>
            </a:endParaRPr>
          </a:p>
          <a:p>
            <a:endParaRPr lang="fr-FR" altLang="zh-CN" sz="2000">
              <a:solidFill>
                <a:schemeClr val="bg1"/>
              </a:solidFill>
            </a:endParaRPr>
          </a:p>
          <a:p>
            <a:r>
              <a:rPr lang="fr-FR" altLang="zh-CN" sz="2000">
                <a:solidFill>
                  <a:schemeClr val="bg1"/>
                </a:solidFill>
              </a:rPr>
              <a:t>- La conception de l’interface utilisateur et la récupération de données</a:t>
            </a:r>
            <a:endParaRPr lang="fr-FR" altLang="zh-CN" sz="2000">
              <a:solidFill>
                <a:schemeClr val="bg1"/>
              </a:solidFill>
            </a:endParaRPr>
          </a:p>
          <a:p>
            <a:endParaRPr lang="fr-FR" altLang="zh-CN" sz="2000">
              <a:solidFill>
                <a:schemeClr val="bg1"/>
              </a:solidFill>
            </a:endParaRPr>
          </a:p>
          <a:p>
            <a:r>
              <a:rPr lang="fr-FR" altLang="zh-CN" sz="2000">
                <a:solidFill>
                  <a:schemeClr val="bg1"/>
                </a:solidFill>
              </a:rPr>
              <a:t>- La gestion du microcontrôleur et la conception d’un système adaptable à la voiture ainsi que sur le badge des utilisateurs</a:t>
            </a:r>
            <a:endParaRPr lang="fr-FR" altLang="zh-CN" sz="2000">
              <a:solidFill>
                <a:schemeClr val="bg1"/>
              </a:solidFill>
            </a:endParaRPr>
          </a:p>
          <a:p>
            <a:endParaRPr lang="fr-FR" altLang="zh-CN" sz="2000">
              <a:solidFill>
                <a:schemeClr val="bg1"/>
              </a:solidFill>
            </a:endParaRPr>
          </a:p>
          <a:p>
            <a:r>
              <a:rPr lang="fr-FR" altLang="zh-CN" sz="2000">
                <a:solidFill>
                  <a:schemeClr val="bg1"/>
                </a:solidFill>
              </a:rPr>
              <a:t>- La conception de l’algorithme de traitement des données pour optimiser le système</a:t>
            </a:r>
            <a:endParaRPr lang="fr-FR" altLang="zh-CN">
              <a:solidFill>
                <a:schemeClr val="bg1"/>
              </a:solidFill>
            </a:endParaRPr>
          </a:p>
          <a:p>
            <a:r>
              <a:rPr lang="fr-FR" altLang="zh-CN">
                <a:solidFill>
                  <a:schemeClr val="bg1"/>
                </a:solidFill>
              </a:rPr>
              <a:t>     </a:t>
            </a:r>
            <a:endParaRPr lang="fr-FR" altLang="zh-CN">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58" name="Shape 458"/>
        <p:cNvGrpSpPr/>
        <p:nvPr/>
      </p:nvGrpSpPr>
      <p:grpSpPr>
        <a:xfrm>
          <a:off x="0" y="0"/>
          <a:ext cx="0" cy="0"/>
          <a:chOff x="0" y="0"/>
          <a:chExt cx="0" cy="0"/>
        </a:xfrm>
      </p:grpSpPr>
      <p:sp>
        <p:nvSpPr>
          <p:cNvPr id="459" name="Google Shape;459;p32"/>
          <p:cNvSpPr txBox="1"/>
          <p:nvPr>
            <p:ph type="title"/>
          </p:nvPr>
        </p:nvSpPr>
        <p:spPr>
          <a:xfrm>
            <a:off x="129496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Introduction : </a:t>
            </a:r>
            <a:endParaRPr lang="en-US"/>
          </a:p>
        </p:txBody>
      </p:sp>
      <p:sp>
        <p:nvSpPr>
          <p:cNvPr id="460" name="Google Shape;460;p32"/>
          <p:cNvSpPr txBox="1"/>
          <p:nvPr>
            <p:ph type="subTitle" idx="1"/>
          </p:nvPr>
        </p:nvSpPr>
        <p:spPr>
          <a:xfrm>
            <a:off x="1297500" y="934650"/>
            <a:ext cx="6750600" cy="437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lang="en-US">
              <a:latin typeface="Montserrat"/>
              <a:ea typeface="Montserrat"/>
              <a:cs typeface="Montserrat"/>
              <a:sym typeface="Montserrat"/>
            </a:endParaRPr>
          </a:p>
        </p:txBody>
      </p:sp>
      <p:sp>
        <p:nvSpPr>
          <p:cNvPr id="461" name="Google Shape;461;p32"/>
          <p:cNvSpPr txBox="1"/>
          <p:nvPr>
            <p:ph type="body" idx="2"/>
          </p:nvPr>
        </p:nvSpPr>
        <p:spPr>
          <a:xfrm>
            <a:off x="1297500" y="1656775"/>
            <a:ext cx="1991100" cy="275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altLang="en-US">
                <a:latin typeface="+mn-lt"/>
                <a:ea typeface="Arial" panose="020B0604020202090204"/>
                <a:cs typeface="Arial" panose="020B0604020202090204"/>
                <a:sym typeface="Arial" panose="020B0604020202090204"/>
              </a:rPr>
              <a:t>Ordinateur : </a:t>
            </a:r>
            <a:endParaRPr lang="fr-FR" altLang="en-US">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1600"/>
              </a:spcAft>
              <a:buNone/>
            </a:pPr>
            <a:r>
              <a:rPr lang="fr-FR" altLang="en-US">
                <a:latin typeface="Arial" panose="020B0604020202090204"/>
                <a:ea typeface="Arial" panose="020B0604020202090204"/>
                <a:cs typeface="Arial" panose="020B0604020202090204"/>
                <a:sym typeface="Arial" panose="020B0604020202090204"/>
              </a:rPr>
              <a:t>1. savoir où sont les voitures</a:t>
            </a:r>
            <a:endParaRPr lang="fr-FR" altLang="en-US">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1600"/>
              </a:spcAft>
              <a:buNone/>
            </a:pPr>
            <a:r>
              <a:rPr lang="fr-FR">
                <a:latin typeface="Arial" panose="020B0604020202090204"/>
                <a:ea typeface="Arial" panose="020B0604020202090204"/>
                <a:cs typeface="Arial" panose="020B0604020202090204"/>
                <a:sym typeface="Arial" panose="020B0604020202090204"/>
              </a:rPr>
              <a:t>2. donner les missions aux voitures</a:t>
            </a:r>
            <a:endParaRPr lang="fr-FR">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1600"/>
              </a:spcAft>
              <a:buNone/>
            </a:pPr>
            <a:r>
              <a:rPr lang="fr-FR">
                <a:latin typeface="Arial" panose="020B0604020202090204"/>
                <a:ea typeface="Arial" panose="020B0604020202090204"/>
                <a:cs typeface="Arial" panose="020B0604020202090204"/>
                <a:sym typeface="Arial" panose="020B0604020202090204"/>
              </a:rPr>
              <a:t>3. récupérer les donnés détestés par les voitures</a:t>
            </a:r>
            <a:endParaRPr lang="fr-FR">
              <a:latin typeface="Arial" panose="020B0604020202090204"/>
              <a:ea typeface="Arial" panose="020B0604020202090204"/>
              <a:cs typeface="Arial" panose="020B0604020202090204"/>
              <a:sym typeface="Arial" panose="020B0604020202090204"/>
            </a:endParaRPr>
          </a:p>
        </p:txBody>
      </p:sp>
      <p:grpSp>
        <p:nvGrpSpPr>
          <p:cNvPr id="466" name="Google Shape;466;p32"/>
          <p:cNvGrpSpPr/>
          <p:nvPr/>
        </p:nvGrpSpPr>
        <p:grpSpPr>
          <a:xfrm>
            <a:off x="3517188" y="1656777"/>
            <a:ext cx="3462484" cy="2672600"/>
            <a:chOff x="3553042" y="1657806"/>
            <a:chExt cx="3461100" cy="2671532"/>
          </a:xfrm>
        </p:grpSpPr>
        <p:sp>
          <p:nvSpPr>
            <p:cNvPr id="467" name="Google Shape;467;p32"/>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32"/>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32"/>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32"/>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32"/>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32"/>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32"/>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2"/>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75" name="Google Shape;475;p32" descr="QuickTip.jpg"/>
          <p:cNvPicPr preferRelativeResize="0"/>
          <p:nvPr/>
        </p:nvPicPr>
        <p:blipFill rotWithShape="1">
          <a:blip r:embed="rId1"/>
          <a:srcRect t="7264" b="7264"/>
          <a:stretch>
            <a:fillRect/>
          </a:stretch>
        </p:blipFill>
        <p:spPr>
          <a:xfrm>
            <a:off x="3517265" y="1673860"/>
            <a:ext cx="3462655" cy="1998345"/>
          </a:xfrm>
          <a:prstGeom prst="rect">
            <a:avLst/>
          </a:prstGeom>
          <a:noFill/>
          <a:ln>
            <a:noFill/>
          </a:ln>
        </p:spPr>
      </p:pic>
      <p:sp>
        <p:nvSpPr>
          <p:cNvPr id="476" name="Google Shape;476;p32"/>
          <p:cNvSpPr/>
          <p:nvPr/>
        </p:nvSpPr>
        <p:spPr>
          <a:xfrm flipH="1">
            <a:off x="7203399" y="606238"/>
            <a:ext cx="3356400" cy="191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32"/>
          <p:cNvSpPr/>
          <p:nvPr/>
        </p:nvSpPr>
        <p:spPr>
          <a:xfrm flipH="1">
            <a:off x="3796865" y="2922272"/>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912690" y="362000"/>
            <a:ext cx="7038900" cy="914100"/>
          </a:xfrm>
        </p:spPr>
        <p:txBody>
          <a:bodyPr/>
          <a:p>
            <a:r>
              <a:rPr lang="en-US">
                <a:sym typeface="+mn-ea"/>
              </a:rPr>
              <a:t>Introduction : </a:t>
            </a:r>
            <a:endParaRPr lang="zh-CN" altLang="en-US"/>
          </a:p>
        </p:txBody>
      </p:sp>
      <p:grpSp>
        <p:nvGrpSpPr>
          <p:cNvPr id="484" name="Google Shape;484;p32"/>
          <p:cNvGrpSpPr/>
          <p:nvPr/>
        </p:nvGrpSpPr>
        <p:grpSpPr>
          <a:xfrm>
            <a:off x="4381500" y="1276350"/>
            <a:ext cx="1603375" cy="2883535"/>
            <a:chOff x="9543736" y="4486132"/>
            <a:chExt cx="570300" cy="1135235"/>
          </a:xfrm>
        </p:grpSpPr>
        <p:sp>
          <p:nvSpPr>
            <p:cNvPr id="485" name="Google Shape;485;p32"/>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p>
              <a:pPr marL="0" lvl="0" indent="0" algn="l" rtl="0">
                <a:spcBef>
                  <a:spcPts val="0"/>
                </a:spcBef>
                <a:spcAft>
                  <a:spcPts val="0"/>
                </a:spcAft>
                <a:buNone/>
              </a:pPr>
            </a:p>
          </p:txBody>
        </p:sp>
        <p:sp>
          <p:nvSpPr>
            <p:cNvPr id="486" name="Google Shape;486;p32"/>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7" name="Google Shape;487;p32"/>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8" name="Google Shape;488;p32"/>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pic>
        <p:nvPicPr>
          <p:cNvPr id="489" name="Google Shape;489;p32" descr="offset_comp_342327_edited.jpg"/>
          <p:cNvPicPr preferRelativeResize="0"/>
          <p:nvPr/>
        </p:nvPicPr>
        <p:blipFill rotWithShape="1">
          <a:blip r:embed="rId1"/>
          <a:srcRect l="41330" t="42211" r="47980" b="36733"/>
          <a:stretch>
            <a:fillRect/>
          </a:stretch>
        </p:blipFill>
        <p:spPr>
          <a:xfrm>
            <a:off x="4382135" y="1276350"/>
            <a:ext cx="1603375" cy="2546985"/>
          </a:xfrm>
          <a:prstGeom prst="round2SameRect">
            <a:avLst>
              <a:gd name="adj1" fmla="val 4129"/>
              <a:gd name="adj2" fmla="val 0"/>
            </a:avLst>
          </a:prstGeom>
          <a:noFill/>
          <a:ln>
            <a:noFill/>
          </a:ln>
        </p:spPr>
      </p:pic>
      <p:sp>
        <p:nvSpPr>
          <p:cNvPr id="4" name="文本框 3"/>
          <p:cNvSpPr txBox="1"/>
          <p:nvPr/>
        </p:nvSpPr>
        <p:spPr>
          <a:xfrm>
            <a:off x="912495" y="1780540"/>
            <a:ext cx="2717165" cy="1599565"/>
          </a:xfrm>
          <a:prstGeom prst="rect">
            <a:avLst/>
          </a:prstGeom>
          <a:noFill/>
        </p:spPr>
        <p:txBody>
          <a:bodyPr wrap="square" rtlCol="0">
            <a:spAutoFit/>
          </a:bodyPr>
          <a:p>
            <a:r>
              <a:rPr lang="fr-FR" altLang="zh-CN">
                <a:solidFill>
                  <a:schemeClr val="bg1"/>
                </a:solidFill>
              </a:rPr>
              <a:t>Portable:</a:t>
            </a:r>
            <a:endParaRPr lang="fr-FR" altLang="zh-CN">
              <a:solidFill>
                <a:schemeClr val="bg1"/>
              </a:solidFill>
            </a:endParaRPr>
          </a:p>
          <a:p>
            <a:endParaRPr lang="fr-FR" altLang="zh-CN">
              <a:solidFill>
                <a:schemeClr val="bg1"/>
              </a:solidFill>
            </a:endParaRPr>
          </a:p>
          <a:p>
            <a:r>
              <a:rPr lang="fr-FR" altLang="zh-CN">
                <a:solidFill>
                  <a:schemeClr val="bg1"/>
                </a:solidFill>
              </a:rPr>
              <a:t>1. recevoir les informations de positon des voitures</a:t>
            </a:r>
            <a:endParaRPr lang="fr-FR" altLang="zh-CN">
              <a:solidFill>
                <a:schemeClr val="bg1"/>
              </a:solidFill>
            </a:endParaRPr>
          </a:p>
          <a:p>
            <a:endParaRPr lang="fr-FR" altLang="zh-CN">
              <a:solidFill>
                <a:schemeClr val="bg1"/>
              </a:solidFill>
            </a:endParaRPr>
          </a:p>
          <a:p>
            <a:r>
              <a:rPr lang="fr-FR" altLang="zh-CN">
                <a:solidFill>
                  <a:schemeClr val="bg1"/>
                </a:solidFill>
              </a:rPr>
              <a:t>2. recevoir les informations des missions donnés par le terminal</a:t>
            </a:r>
            <a:endParaRPr lang="fr-FR" altLang="zh-CN">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26"/>
          <p:cNvSpPr txBox="1"/>
          <p:nvPr>
            <p:ph type="title"/>
          </p:nvPr>
        </p:nvSpPr>
        <p:spPr>
          <a:xfrm>
            <a:off x="2910850" y="182520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a:t>L'Équipe</a:t>
            </a:r>
            <a:endParaRPr sz="6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96" name="Shape 296"/>
        <p:cNvGrpSpPr/>
        <p:nvPr/>
      </p:nvGrpSpPr>
      <p:grpSpPr>
        <a:xfrm>
          <a:off x="0" y="0"/>
          <a:ext cx="0" cy="0"/>
          <a:chOff x="0" y="0"/>
          <a:chExt cx="0" cy="0"/>
        </a:xfrm>
      </p:grpSpPr>
      <p:sp>
        <p:nvSpPr>
          <p:cNvPr id="297" name="Google Shape;297;p27"/>
          <p:cNvSpPr txBox="1"/>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3000"/>
              <a:t>Elyoth HARIAN</a:t>
            </a:r>
            <a:endParaRPr sz="3000"/>
          </a:p>
        </p:txBody>
      </p:sp>
      <p:sp>
        <p:nvSpPr>
          <p:cNvPr id="298" name="Google Shape;298;p27"/>
          <p:cNvSpPr txBox="1"/>
          <p:nvPr>
            <p:ph type="body" idx="1"/>
          </p:nvPr>
        </p:nvSpPr>
        <p:spPr>
          <a:xfrm>
            <a:off x="1297500" y="1440525"/>
            <a:ext cx="5609700" cy="12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Chef de Projet</a:t>
            </a:r>
            <a:endParaRPr sz="1800">
              <a:solidFill>
                <a:srgbClr val="FFFFFF"/>
              </a:solidFill>
            </a:endParaRPr>
          </a:p>
          <a:p>
            <a:pPr marL="457200" lvl="0" indent="-342900" algn="l" rtl="0">
              <a:spcBef>
                <a:spcPts val="1600"/>
              </a:spcBef>
              <a:spcAft>
                <a:spcPts val="0"/>
              </a:spcAft>
              <a:buClr>
                <a:srgbClr val="FFFFFF"/>
              </a:buClr>
              <a:buSzPts val="1800"/>
              <a:buAutoNum type="arabicPeriod"/>
            </a:pPr>
            <a:r>
              <a:rPr lang="en-US" sz="1800">
                <a:solidFill>
                  <a:srgbClr val="FFFFFF"/>
                </a:solidFill>
              </a:rPr>
              <a:t>Responsable Energie</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US" sz="1800">
                <a:solidFill>
                  <a:srgbClr val="FFFFFF"/>
                </a:solidFill>
              </a:rPr>
              <a:t>PCB</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US" sz="1800">
                <a:solidFill>
                  <a:srgbClr val="FFFFFF"/>
                </a:solidFill>
              </a:rPr>
              <a:t>Ecriture Script Vidéo</a:t>
            </a:r>
            <a:endParaRPr sz="1800">
              <a:solidFill>
                <a:srgbClr val="FFFFFF"/>
              </a:solidFill>
            </a:endParaRPr>
          </a:p>
        </p:txBody>
      </p:sp>
      <p:grpSp>
        <p:nvGrpSpPr>
          <p:cNvPr id="299" name="Google Shape;299;p27"/>
          <p:cNvGrpSpPr/>
          <p:nvPr/>
        </p:nvGrpSpPr>
        <p:grpSpPr>
          <a:xfrm>
            <a:off x="1356375" y="3154500"/>
            <a:ext cx="1018200" cy="1018200"/>
            <a:chOff x="1359550" y="3154500"/>
            <a:chExt cx="1018200" cy="1018200"/>
          </a:xfrm>
        </p:grpSpPr>
        <p:sp>
          <p:nvSpPr>
            <p:cNvPr id="300" name="Google Shape;300;p27"/>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27"/>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7"/>
            <p:cNvSpPr/>
            <p:nvPr/>
          </p:nvSpPr>
          <p:spPr>
            <a:xfrm>
              <a:off x="1409800" y="3204750"/>
              <a:ext cx="917700" cy="917700"/>
            </a:xfrm>
            <a:prstGeom prst="pie">
              <a:avLst>
                <a:gd name="adj1" fmla="val 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27"/>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4" name="Google Shape;304;p27"/>
          <p:cNvSpPr txBox="1"/>
          <p:nvPr/>
        </p:nvSpPr>
        <p:spPr>
          <a:xfrm>
            <a:off x="1289175"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05" name="Google Shape;305;p27"/>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30 %</a:t>
            </a:r>
            <a:endParaRPr sz="1000" b="1">
              <a:solidFill>
                <a:schemeClr val="lt1"/>
              </a:solidFill>
              <a:latin typeface="Lato"/>
              <a:ea typeface="Lato"/>
              <a:cs typeface="Lato"/>
              <a:sym typeface="Lato"/>
            </a:endParaRPr>
          </a:p>
          <a:p>
            <a:pPr marL="0" lvl="0" indent="0" algn="ctr" rtl="0">
              <a:lnSpc>
                <a:spcPct val="115000"/>
              </a:lnSpc>
              <a:spcBef>
                <a:spcPts val="1600"/>
              </a:spcBef>
              <a:spcAft>
                <a:spcPts val="0"/>
              </a:spcAft>
              <a:buNone/>
            </a:pP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06" name="Google Shape;306;p27"/>
          <p:cNvSpPr/>
          <p:nvPr/>
        </p:nvSpPr>
        <p:spPr>
          <a:xfrm>
            <a:off x="3207425"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0</a:t>
            </a:r>
            <a:endParaRPr lang="en-US"/>
          </a:p>
        </p:txBody>
      </p:sp>
      <p:sp>
        <p:nvSpPr>
          <p:cNvPr id="307" name="Google Shape;307;p27"/>
          <p:cNvSpPr/>
          <p:nvPr/>
        </p:nvSpPr>
        <p:spPr>
          <a:xfrm>
            <a:off x="3257675"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27"/>
          <p:cNvSpPr/>
          <p:nvPr/>
        </p:nvSpPr>
        <p:spPr>
          <a:xfrm>
            <a:off x="3257675" y="3204750"/>
            <a:ext cx="917700" cy="917700"/>
          </a:xfrm>
          <a:prstGeom prst="pie">
            <a:avLst>
              <a:gd name="adj1" fmla="val 1941043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27"/>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7"/>
          <p:cNvSpPr txBox="1"/>
          <p:nvPr/>
        </p:nvSpPr>
        <p:spPr>
          <a:xfrm>
            <a:off x="3138638"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11" name="Google Shape;311;p27"/>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0 %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12" name="Google Shape;312;p27"/>
          <p:cNvSpPr/>
          <p:nvPr/>
        </p:nvSpPr>
        <p:spPr>
          <a:xfrm>
            <a:off x="5058251"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27"/>
          <p:cNvSpPr/>
          <p:nvPr/>
        </p:nvSpPr>
        <p:spPr>
          <a:xfrm>
            <a:off x="5108501"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27"/>
          <p:cNvSpPr/>
          <p:nvPr/>
        </p:nvSpPr>
        <p:spPr>
          <a:xfrm>
            <a:off x="5108501" y="3204750"/>
            <a:ext cx="917700" cy="917700"/>
          </a:xfrm>
          <a:prstGeom prst="pie">
            <a:avLst>
              <a:gd name="adj1" fmla="val 718181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27"/>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27"/>
          <p:cNvSpPr txBox="1"/>
          <p:nvPr/>
        </p:nvSpPr>
        <p:spPr>
          <a:xfrm>
            <a:off x="4991900"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17" name="Google Shape;317;p27"/>
          <p:cNvSpPr txBox="1"/>
          <p:nvPr/>
        </p:nvSpPr>
        <p:spPr>
          <a:xfrm>
            <a:off x="534224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42 %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18" name="Google Shape;318;p27"/>
          <p:cNvSpPr/>
          <p:nvPr/>
        </p:nvSpPr>
        <p:spPr>
          <a:xfrm>
            <a:off x="6907209"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27"/>
          <p:cNvSpPr/>
          <p:nvPr/>
        </p:nvSpPr>
        <p:spPr>
          <a:xfrm>
            <a:off x="6957459"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27"/>
          <p:cNvSpPr/>
          <p:nvPr/>
        </p:nvSpPr>
        <p:spPr>
          <a:xfrm>
            <a:off x="6957459" y="3204750"/>
            <a:ext cx="917700" cy="917700"/>
          </a:xfrm>
          <a:prstGeom prst="pie">
            <a:avLst>
              <a:gd name="adj1" fmla="val 1191234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27"/>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27"/>
          <p:cNvSpPr txBox="1"/>
          <p:nvPr/>
        </p:nvSpPr>
        <p:spPr>
          <a:xfrm>
            <a:off x="6840100"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23" name="Google Shape;323;p27"/>
          <p:cNvSpPr txBox="1"/>
          <p:nvPr/>
        </p:nvSpPr>
        <p:spPr>
          <a:xfrm>
            <a:off x="7185192"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17 %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pic>
        <p:nvPicPr>
          <p:cNvPr id="324" name="Google Shape;324;p27"/>
          <p:cNvPicPr preferRelativeResize="0"/>
          <p:nvPr/>
        </p:nvPicPr>
        <p:blipFill>
          <a:blip r:embed="rId1"/>
          <a:stretch>
            <a:fillRect/>
          </a:stretch>
        </p:blipFill>
        <p:spPr>
          <a:xfrm>
            <a:off x="6453700" y="639750"/>
            <a:ext cx="1932000" cy="193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28" name="Shape 328"/>
        <p:cNvGrpSpPr/>
        <p:nvPr/>
      </p:nvGrpSpPr>
      <p:grpSpPr>
        <a:xfrm>
          <a:off x="0" y="0"/>
          <a:ext cx="0" cy="0"/>
          <a:chOff x="0" y="0"/>
          <a:chExt cx="0" cy="0"/>
        </a:xfrm>
      </p:grpSpPr>
      <p:sp>
        <p:nvSpPr>
          <p:cNvPr id="329" name="Google Shape;329;p28"/>
          <p:cNvSpPr txBox="1"/>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3000"/>
              <a:t>Axel BOUJON</a:t>
            </a:r>
            <a:endParaRPr sz="3000"/>
          </a:p>
        </p:txBody>
      </p:sp>
      <p:sp>
        <p:nvSpPr>
          <p:cNvPr id="330" name="Google Shape;330;p28"/>
          <p:cNvSpPr txBox="1"/>
          <p:nvPr>
            <p:ph type="body" idx="1"/>
          </p:nvPr>
        </p:nvSpPr>
        <p:spPr>
          <a:xfrm>
            <a:off x="1297500" y="1440525"/>
            <a:ext cx="5609700" cy="12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Responsable Back-End</a:t>
            </a:r>
            <a:endParaRPr sz="1800">
              <a:solidFill>
                <a:srgbClr val="FFFFFF"/>
              </a:solidFill>
            </a:endParaRPr>
          </a:p>
          <a:p>
            <a:pPr marL="457200" lvl="0" indent="-342900" algn="l" rtl="0">
              <a:spcBef>
                <a:spcPts val="1600"/>
              </a:spcBef>
              <a:spcAft>
                <a:spcPts val="0"/>
              </a:spcAft>
              <a:buClr>
                <a:srgbClr val="FFFFFF"/>
              </a:buClr>
              <a:buSzPts val="1800"/>
              <a:buAutoNum type="arabicPeriod"/>
            </a:pPr>
            <a:r>
              <a:rPr lang="en-US" sz="1800">
                <a:solidFill>
                  <a:srgbClr val="FFFFFF"/>
                </a:solidFill>
              </a:rPr>
              <a:t>Module Sigfox</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US" sz="1800">
                <a:solidFill>
                  <a:srgbClr val="FFFFFF"/>
                </a:solidFill>
              </a:rPr>
              <a:t>Gestion Back-End</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US" sz="1800">
                <a:solidFill>
                  <a:srgbClr val="FFFFFF"/>
                </a:solidFill>
              </a:rPr>
              <a:t>Gestion du traitement des données</a:t>
            </a:r>
            <a:endParaRPr sz="1800">
              <a:solidFill>
                <a:srgbClr val="FFFFFF"/>
              </a:solidFill>
            </a:endParaRPr>
          </a:p>
        </p:txBody>
      </p:sp>
      <p:grpSp>
        <p:nvGrpSpPr>
          <p:cNvPr id="331" name="Google Shape;331;p28"/>
          <p:cNvGrpSpPr/>
          <p:nvPr/>
        </p:nvGrpSpPr>
        <p:grpSpPr>
          <a:xfrm>
            <a:off x="1359550" y="3154500"/>
            <a:ext cx="1018200" cy="1018200"/>
            <a:chOff x="1359550" y="3154500"/>
            <a:chExt cx="1018200" cy="1018200"/>
          </a:xfrm>
        </p:grpSpPr>
        <p:sp>
          <p:nvSpPr>
            <p:cNvPr id="332" name="Google Shape;332;p28"/>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28"/>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28"/>
            <p:cNvSpPr/>
            <p:nvPr/>
          </p:nvSpPr>
          <p:spPr>
            <a:xfrm>
              <a:off x="1409800" y="3204750"/>
              <a:ext cx="917700" cy="917700"/>
            </a:xfrm>
            <a:prstGeom prst="pie">
              <a:avLst>
                <a:gd name="adj1" fmla="val 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8"/>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6" name="Google Shape;336;p28"/>
          <p:cNvSpPr txBox="1"/>
          <p:nvPr/>
        </p:nvSpPr>
        <p:spPr>
          <a:xfrm>
            <a:off x="1289175"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37" name="Google Shape;337;p28"/>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30 %</a:t>
            </a:r>
            <a:endParaRPr sz="1000" b="1">
              <a:solidFill>
                <a:schemeClr val="lt1"/>
              </a:solidFill>
              <a:latin typeface="Lato"/>
              <a:ea typeface="Lato"/>
              <a:cs typeface="Lato"/>
              <a:sym typeface="Lato"/>
            </a:endParaRPr>
          </a:p>
          <a:p>
            <a:pPr marL="0" lvl="0" indent="0" algn="ctr" rtl="0">
              <a:lnSpc>
                <a:spcPct val="115000"/>
              </a:lnSpc>
              <a:spcBef>
                <a:spcPts val="1600"/>
              </a:spcBef>
              <a:spcAft>
                <a:spcPts val="0"/>
              </a:spcAft>
              <a:buNone/>
            </a:pP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38" name="Google Shape;338;p28"/>
          <p:cNvSpPr/>
          <p:nvPr/>
        </p:nvSpPr>
        <p:spPr>
          <a:xfrm>
            <a:off x="3207425"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0</a:t>
            </a:r>
            <a:endParaRPr lang="en-US"/>
          </a:p>
        </p:txBody>
      </p:sp>
      <p:sp>
        <p:nvSpPr>
          <p:cNvPr id="339" name="Google Shape;339;p28"/>
          <p:cNvSpPr/>
          <p:nvPr/>
        </p:nvSpPr>
        <p:spPr>
          <a:xfrm>
            <a:off x="3257675"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28"/>
          <p:cNvSpPr/>
          <p:nvPr/>
        </p:nvSpPr>
        <p:spPr>
          <a:xfrm>
            <a:off x="3257675" y="3204750"/>
            <a:ext cx="917700" cy="917700"/>
          </a:xfrm>
          <a:prstGeom prst="pie">
            <a:avLst>
              <a:gd name="adj1" fmla="val 1941043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28"/>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28"/>
          <p:cNvSpPr txBox="1"/>
          <p:nvPr/>
        </p:nvSpPr>
        <p:spPr>
          <a:xfrm>
            <a:off x="3138638"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43" name="Google Shape;343;p28"/>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0 %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44" name="Google Shape;344;p28"/>
          <p:cNvSpPr/>
          <p:nvPr/>
        </p:nvSpPr>
        <p:spPr>
          <a:xfrm>
            <a:off x="5058251"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8"/>
          <p:cNvSpPr/>
          <p:nvPr/>
        </p:nvSpPr>
        <p:spPr>
          <a:xfrm>
            <a:off x="5108501"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8"/>
          <p:cNvSpPr/>
          <p:nvPr/>
        </p:nvSpPr>
        <p:spPr>
          <a:xfrm>
            <a:off x="5108501" y="3204750"/>
            <a:ext cx="917700" cy="917700"/>
          </a:xfrm>
          <a:prstGeom prst="pie">
            <a:avLst>
              <a:gd name="adj1" fmla="val 718181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8"/>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8"/>
          <p:cNvSpPr txBox="1"/>
          <p:nvPr/>
        </p:nvSpPr>
        <p:spPr>
          <a:xfrm>
            <a:off x="4991900"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49" name="Google Shape;349;p28"/>
          <p:cNvSpPr txBox="1"/>
          <p:nvPr/>
        </p:nvSpPr>
        <p:spPr>
          <a:xfrm>
            <a:off x="534224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42 %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50" name="Google Shape;350;p28"/>
          <p:cNvSpPr/>
          <p:nvPr/>
        </p:nvSpPr>
        <p:spPr>
          <a:xfrm>
            <a:off x="6907209"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8"/>
          <p:cNvSpPr/>
          <p:nvPr/>
        </p:nvSpPr>
        <p:spPr>
          <a:xfrm>
            <a:off x="6957459"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8"/>
          <p:cNvSpPr/>
          <p:nvPr/>
        </p:nvSpPr>
        <p:spPr>
          <a:xfrm>
            <a:off x="6957459" y="3204750"/>
            <a:ext cx="917700" cy="917700"/>
          </a:xfrm>
          <a:prstGeom prst="pie">
            <a:avLst>
              <a:gd name="adj1" fmla="val 1191234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8"/>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8"/>
          <p:cNvSpPr txBox="1"/>
          <p:nvPr/>
        </p:nvSpPr>
        <p:spPr>
          <a:xfrm>
            <a:off x="6840100"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55" name="Google Shape;355;p28"/>
          <p:cNvSpPr txBox="1"/>
          <p:nvPr/>
        </p:nvSpPr>
        <p:spPr>
          <a:xfrm>
            <a:off x="7185192"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17 %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pic>
        <p:nvPicPr>
          <p:cNvPr id="356" name="Google Shape;356;p28"/>
          <p:cNvPicPr preferRelativeResize="0"/>
          <p:nvPr/>
        </p:nvPicPr>
        <p:blipFill>
          <a:blip r:embed="rId1"/>
          <a:stretch>
            <a:fillRect/>
          </a:stretch>
        </p:blipFill>
        <p:spPr>
          <a:xfrm>
            <a:off x="6580188" y="492399"/>
            <a:ext cx="1672212" cy="2198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sp>
        <p:nvSpPr>
          <p:cNvPr id="361" name="Google Shape;361;p29"/>
          <p:cNvSpPr txBox="1"/>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3000"/>
              <a:t>Lisa HENNEBELLE</a:t>
            </a:r>
            <a:endParaRPr sz="3000"/>
          </a:p>
        </p:txBody>
      </p:sp>
      <p:sp>
        <p:nvSpPr>
          <p:cNvPr id="362" name="Google Shape;362;p29"/>
          <p:cNvSpPr txBox="1"/>
          <p:nvPr>
            <p:ph type="body" idx="1"/>
          </p:nvPr>
        </p:nvSpPr>
        <p:spPr>
          <a:xfrm>
            <a:off x="1297500" y="1440525"/>
            <a:ext cx="5609700" cy="12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Responsable Front-End</a:t>
            </a:r>
            <a:endParaRPr sz="1800">
              <a:solidFill>
                <a:srgbClr val="FFFFFF"/>
              </a:solidFill>
            </a:endParaRPr>
          </a:p>
          <a:p>
            <a:pPr marL="457200" lvl="0" indent="-342900" algn="l" rtl="0">
              <a:spcBef>
                <a:spcPts val="1600"/>
              </a:spcBef>
              <a:spcAft>
                <a:spcPts val="0"/>
              </a:spcAft>
              <a:buClr>
                <a:srgbClr val="FFFFFF"/>
              </a:buClr>
              <a:buSzPts val="1800"/>
              <a:buAutoNum type="arabicPeriod"/>
            </a:pPr>
            <a:r>
              <a:rPr lang="en-US" sz="1800">
                <a:solidFill>
                  <a:srgbClr val="FFFFFF"/>
                </a:solidFill>
              </a:rPr>
              <a:t>Conception Web App</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US" sz="1800">
                <a:solidFill>
                  <a:srgbClr val="FFFFFF"/>
                </a:solidFill>
              </a:rPr>
              <a:t>Synchronisation des données</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US" sz="1800">
                <a:solidFill>
                  <a:srgbClr val="FFFFFF"/>
                </a:solidFill>
              </a:rPr>
              <a:t>Conception Vidéo</a:t>
            </a:r>
            <a:endParaRPr sz="1800">
              <a:solidFill>
                <a:srgbClr val="FFFFFF"/>
              </a:solidFill>
            </a:endParaRPr>
          </a:p>
        </p:txBody>
      </p:sp>
      <p:grpSp>
        <p:nvGrpSpPr>
          <p:cNvPr id="363" name="Google Shape;363;p29"/>
          <p:cNvGrpSpPr/>
          <p:nvPr/>
        </p:nvGrpSpPr>
        <p:grpSpPr>
          <a:xfrm>
            <a:off x="1359550" y="3154500"/>
            <a:ext cx="1018200" cy="1018200"/>
            <a:chOff x="1359550" y="3154500"/>
            <a:chExt cx="1018200" cy="1018200"/>
          </a:xfrm>
        </p:grpSpPr>
        <p:sp>
          <p:nvSpPr>
            <p:cNvPr id="364" name="Google Shape;364;p29"/>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9"/>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9"/>
            <p:cNvSpPr/>
            <p:nvPr/>
          </p:nvSpPr>
          <p:spPr>
            <a:xfrm>
              <a:off x="1409800" y="3204750"/>
              <a:ext cx="917700" cy="917700"/>
            </a:xfrm>
            <a:prstGeom prst="pie">
              <a:avLst>
                <a:gd name="adj1" fmla="val 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9"/>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8" name="Google Shape;368;p29"/>
          <p:cNvSpPr txBox="1"/>
          <p:nvPr/>
        </p:nvSpPr>
        <p:spPr>
          <a:xfrm>
            <a:off x="1289175"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69" name="Google Shape;369;p29"/>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30 %</a:t>
            </a:r>
            <a:endParaRPr sz="1000" b="1">
              <a:solidFill>
                <a:schemeClr val="lt1"/>
              </a:solidFill>
              <a:latin typeface="Lato"/>
              <a:ea typeface="Lato"/>
              <a:cs typeface="Lato"/>
              <a:sym typeface="Lato"/>
            </a:endParaRPr>
          </a:p>
          <a:p>
            <a:pPr marL="0" lvl="0" indent="0" algn="ctr" rtl="0">
              <a:lnSpc>
                <a:spcPct val="115000"/>
              </a:lnSpc>
              <a:spcBef>
                <a:spcPts val="1600"/>
              </a:spcBef>
              <a:spcAft>
                <a:spcPts val="0"/>
              </a:spcAft>
              <a:buNone/>
            </a:pP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70" name="Google Shape;370;p29"/>
          <p:cNvSpPr/>
          <p:nvPr/>
        </p:nvSpPr>
        <p:spPr>
          <a:xfrm>
            <a:off x="3207425"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0</a:t>
            </a:r>
            <a:endParaRPr lang="en-US"/>
          </a:p>
        </p:txBody>
      </p:sp>
      <p:sp>
        <p:nvSpPr>
          <p:cNvPr id="371" name="Google Shape;371;p29"/>
          <p:cNvSpPr/>
          <p:nvPr/>
        </p:nvSpPr>
        <p:spPr>
          <a:xfrm>
            <a:off x="3257675"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9"/>
          <p:cNvSpPr/>
          <p:nvPr/>
        </p:nvSpPr>
        <p:spPr>
          <a:xfrm>
            <a:off x="3257675" y="3204750"/>
            <a:ext cx="917700" cy="917700"/>
          </a:xfrm>
          <a:prstGeom prst="pie">
            <a:avLst>
              <a:gd name="adj1" fmla="val 1941043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9"/>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9"/>
          <p:cNvSpPr txBox="1"/>
          <p:nvPr/>
        </p:nvSpPr>
        <p:spPr>
          <a:xfrm>
            <a:off x="3138638"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75" name="Google Shape;375;p29"/>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0 %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76" name="Google Shape;376;p29"/>
          <p:cNvSpPr/>
          <p:nvPr/>
        </p:nvSpPr>
        <p:spPr>
          <a:xfrm>
            <a:off x="5058251"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9"/>
          <p:cNvSpPr/>
          <p:nvPr/>
        </p:nvSpPr>
        <p:spPr>
          <a:xfrm>
            <a:off x="5108501"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9"/>
          <p:cNvSpPr/>
          <p:nvPr/>
        </p:nvSpPr>
        <p:spPr>
          <a:xfrm>
            <a:off x="5108501" y="3204750"/>
            <a:ext cx="917700" cy="917700"/>
          </a:xfrm>
          <a:prstGeom prst="pie">
            <a:avLst>
              <a:gd name="adj1" fmla="val 718181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9"/>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9"/>
          <p:cNvSpPr txBox="1"/>
          <p:nvPr/>
        </p:nvSpPr>
        <p:spPr>
          <a:xfrm>
            <a:off x="4991900"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81" name="Google Shape;381;p29"/>
          <p:cNvSpPr txBox="1"/>
          <p:nvPr/>
        </p:nvSpPr>
        <p:spPr>
          <a:xfrm>
            <a:off x="534224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42 %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82" name="Google Shape;382;p29"/>
          <p:cNvSpPr/>
          <p:nvPr/>
        </p:nvSpPr>
        <p:spPr>
          <a:xfrm>
            <a:off x="6907209"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9"/>
          <p:cNvSpPr/>
          <p:nvPr/>
        </p:nvSpPr>
        <p:spPr>
          <a:xfrm>
            <a:off x="6957459"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9"/>
          <p:cNvSpPr/>
          <p:nvPr/>
        </p:nvSpPr>
        <p:spPr>
          <a:xfrm>
            <a:off x="6957459" y="3204750"/>
            <a:ext cx="917700" cy="917700"/>
          </a:xfrm>
          <a:prstGeom prst="pie">
            <a:avLst>
              <a:gd name="adj1" fmla="val 1191234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9"/>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9"/>
          <p:cNvSpPr txBox="1"/>
          <p:nvPr/>
        </p:nvSpPr>
        <p:spPr>
          <a:xfrm>
            <a:off x="6840100"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387" name="Google Shape;387;p29"/>
          <p:cNvSpPr txBox="1"/>
          <p:nvPr/>
        </p:nvSpPr>
        <p:spPr>
          <a:xfrm>
            <a:off x="7185192"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17 %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pic>
        <p:nvPicPr>
          <p:cNvPr id="388" name="Google Shape;388;p29"/>
          <p:cNvPicPr preferRelativeResize="0"/>
          <p:nvPr/>
        </p:nvPicPr>
        <p:blipFill>
          <a:blip r:embed="rId1"/>
          <a:stretch>
            <a:fillRect/>
          </a:stretch>
        </p:blipFill>
        <p:spPr>
          <a:xfrm>
            <a:off x="6450300" y="759225"/>
            <a:ext cx="1932000" cy="193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92" name="Shape 392"/>
        <p:cNvGrpSpPr/>
        <p:nvPr/>
      </p:nvGrpSpPr>
      <p:grpSpPr>
        <a:xfrm>
          <a:off x="0" y="0"/>
          <a:ext cx="0" cy="0"/>
          <a:chOff x="0" y="0"/>
          <a:chExt cx="0" cy="0"/>
        </a:xfrm>
      </p:grpSpPr>
      <p:sp>
        <p:nvSpPr>
          <p:cNvPr id="393" name="Google Shape;393;p30"/>
          <p:cNvSpPr txBox="1"/>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3000"/>
              <a:t>Mingda WANG</a:t>
            </a:r>
            <a:endParaRPr sz="3000"/>
          </a:p>
        </p:txBody>
      </p:sp>
      <p:sp>
        <p:nvSpPr>
          <p:cNvPr id="394" name="Google Shape;394;p30"/>
          <p:cNvSpPr txBox="1"/>
          <p:nvPr>
            <p:ph type="body" idx="1"/>
          </p:nvPr>
        </p:nvSpPr>
        <p:spPr>
          <a:xfrm>
            <a:off x="1297500" y="1440525"/>
            <a:ext cx="5609700" cy="12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Responsable CAO</a:t>
            </a:r>
            <a:endParaRPr sz="1800">
              <a:solidFill>
                <a:srgbClr val="FFFFFF"/>
              </a:solidFill>
            </a:endParaRPr>
          </a:p>
          <a:p>
            <a:pPr marL="457200" lvl="0" indent="-342900" algn="l" rtl="0">
              <a:spcBef>
                <a:spcPts val="1600"/>
              </a:spcBef>
              <a:spcAft>
                <a:spcPts val="0"/>
              </a:spcAft>
              <a:buClr>
                <a:srgbClr val="FFFFFF"/>
              </a:buClr>
              <a:buSzPts val="1800"/>
              <a:buAutoNum type="arabicPeriod"/>
            </a:pPr>
            <a:r>
              <a:rPr lang="en-US" sz="1800">
                <a:solidFill>
                  <a:srgbClr val="FFFFFF"/>
                </a:solidFill>
              </a:rPr>
              <a:t>Conception du boîtier</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US" sz="1800">
                <a:solidFill>
                  <a:srgbClr val="FFFFFF"/>
                </a:solidFill>
              </a:rPr>
              <a:t>Gestion des capteurs</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US" sz="1800">
                <a:solidFill>
                  <a:srgbClr val="FFFFFF"/>
                </a:solidFill>
              </a:rPr>
              <a:t>Programmation du MicroContrôleur</a:t>
            </a:r>
            <a:endParaRPr sz="1800">
              <a:solidFill>
                <a:srgbClr val="FFFFFF"/>
              </a:solidFill>
            </a:endParaRPr>
          </a:p>
        </p:txBody>
      </p:sp>
      <p:grpSp>
        <p:nvGrpSpPr>
          <p:cNvPr id="395" name="Google Shape;395;p30"/>
          <p:cNvGrpSpPr/>
          <p:nvPr/>
        </p:nvGrpSpPr>
        <p:grpSpPr>
          <a:xfrm>
            <a:off x="1359550" y="3154500"/>
            <a:ext cx="1018200" cy="1018200"/>
            <a:chOff x="1359550" y="3154500"/>
            <a:chExt cx="1018200" cy="1018200"/>
          </a:xfrm>
        </p:grpSpPr>
        <p:sp>
          <p:nvSpPr>
            <p:cNvPr id="396" name="Google Shape;396;p30"/>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30"/>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0"/>
            <p:cNvSpPr/>
            <p:nvPr/>
          </p:nvSpPr>
          <p:spPr>
            <a:xfrm>
              <a:off x="1409800" y="3204750"/>
              <a:ext cx="917700" cy="917700"/>
            </a:xfrm>
            <a:prstGeom prst="pie">
              <a:avLst>
                <a:gd name="adj1" fmla="val 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0"/>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0" name="Google Shape;400;p30"/>
          <p:cNvSpPr txBox="1"/>
          <p:nvPr/>
        </p:nvSpPr>
        <p:spPr>
          <a:xfrm>
            <a:off x="1289175"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401" name="Google Shape;401;p30"/>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30 %</a:t>
            </a:r>
            <a:endParaRPr sz="1000" b="1">
              <a:solidFill>
                <a:schemeClr val="lt1"/>
              </a:solidFill>
              <a:latin typeface="Lato"/>
              <a:ea typeface="Lato"/>
              <a:cs typeface="Lato"/>
              <a:sym typeface="Lato"/>
            </a:endParaRPr>
          </a:p>
          <a:p>
            <a:pPr marL="0" lvl="0" indent="0" algn="ctr" rtl="0">
              <a:lnSpc>
                <a:spcPct val="115000"/>
              </a:lnSpc>
              <a:spcBef>
                <a:spcPts val="1600"/>
              </a:spcBef>
              <a:spcAft>
                <a:spcPts val="0"/>
              </a:spcAft>
              <a:buNone/>
            </a:pP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02" name="Google Shape;402;p30"/>
          <p:cNvSpPr/>
          <p:nvPr/>
        </p:nvSpPr>
        <p:spPr>
          <a:xfrm>
            <a:off x="3207425"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0</a:t>
            </a:r>
            <a:endParaRPr lang="en-US"/>
          </a:p>
        </p:txBody>
      </p:sp>
      <p:sp>
        <p:nvSpPr>
          <p:cNvPr id="403" name="Google Shape;403;p30"/>
          <p:cNvSpPr/>
          <p:nvPr/>
        </p:nvSpPr>
        <p:spPr>
          <a:xfrm>
            <a:off x="3257675"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30"/>
          <p:cNvSpPr/>
          <p:nvPr/>
        </p:nvSpPr>
        <p:spPr>
          <a:xfrm>
            <a:off x="3257675" y="3204750"/>
            <a:ext cx="917700" cy="917700"/>
          </a:xfrm>
          <a:prstGeom prst="pie">
            <a:avLst>
              <a:gd name="adj1" fmla="val 1941043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0"/>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0"/>
          <p:cNvSpPr txBox="1"/>
          <p:nvPr/>
        </p:nvSpPr>
        <p:spPr>
          <a:xfrm>
            <a:off x="3138638"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407" name="Google Shape;407;p30"/>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0 %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08" name="Google Shape;408;p30"/>
          <p:cNvSpPr/>
          <p:nvPr/>
        </p:nvSpPr>
        <p:spPr>
          <a:xfrm>
            <a:off x="5058251"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0"/>
          <p:cNvSpPr/>
          <p:nvPr/>
        </p:nvSpPr>
        <p:spPr>
          <a:xfrm>
            <a:off x="5108501"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0"/>
          <p:cNvSpPr/>
          <p:nvPr/>
        </p:nvSpPr>
        <p:spPr>
          <a:xfrm>
            <a:off x="5108501" y="3204750"/>
            <a:ext cx="917700" cy="917700"/>
          </a:xfrm>
          <a:prstGeom prst="pie">
            <a:avLst>
              <a:gd name="adj1" fmla="val 718181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0"/>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0"/>
          <p:cNvSpPr txBox="1"/>
          <p:nvPr/>
        </p:nvSpPr>
        <p:spPr>
          <a:xfrm>
            <a:off x="4991900"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413" name="Google Shape;413;p30"/>
          <p:cNvSpPr txBox="1"/>
          <p:nvPr/>
        </p:nvSpPr>
        <p:spPr>
          <a:xfrm>
            <a:off x="534224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42 %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14" name="Google Shape;414;p30"/>
          <p:cNvSpPr/>
          <p:nvPr/>
        </p:nvSpPr>
        <p:spPr>
          <a:xfrm>
            <a:off x="6907209"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30"/>
          <p:cNvSpPr/>
          <p:nvPr/>
        </p:nvSpPr>
        <p:spPr>
          <a:xfrm>
            <a:off x="6957459"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30"/>
          <p:cNvSpPr/>
          <p:nvPr/>
        </p:nvSpPr>
        <p:spPr>
          <a:xfrm>
            <a:off x="6957459" y="3204750"/>
            <a:ext cx="917700" cy="917700"/>
          </a:xfrm>
          <a:prstGeom prst="pie">
            <a:avLst>
              <a:gd name="adj1" fmla="val 1191234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30"/>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30"/>
          <p:cNvSpPr txBox="1"/>
          <p:nvPr/>
        </p:nvSpPr>
        <p:spPr>
          <a:xfrm>
            <a:off x="6840100" y="4245800"/>
            <a:ext cx="11592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800">
                <a:solidFill>
                  <a:schemeClr val="lt1"/>
                </a:solidFill>
                <a:latin typeface="Lato"/>
                <a:ea typeface="Lato"/>
                <a:cs typeface="Lato"/>
                <a:sym typeface="Lato"/>
              </a:rPr>
              <a:t>Insérez votre texte ici</a:t>
            </a:r>
            <a:endParaRPr sz="800">
              <a:solidFill>
                <a:schemeClr val="lt1"/>
              </a:solidFill>
              <a:latin typeface="Lato"/>
              <a:ea typeface="Lato"/>
              <a:cs typeface="Lato"/>
              <a:sym typeface="Lato"/>
            </a:endParaRPr>
          </a:p>
        </p:txBody>
      </p:sp>
      <p:sp>
        <p:nvSpPr>
          <p:cNvPr id="419" name="Google Shape;419;p30"/>
          <p:cNvSpPr txBox="1"/>
          <p:nvPr/>
        </p:nvSpPr>
        <p:spPr>
          <a:xfrm>
            <a:off x="7185192"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000" b="1">
                <a:solidFill>
                  <a:schemeClr val="lt1"/>
                </a:solidFill>
                <a:latin typeface="Lato"/>
                <a:ea typeface="Lato"/>
                <a:cs typeface="Lato"/>
                <a:sym typeface="Lato"/>
              </a:rPr>
              <a:t>17 %</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pic>
        <p:nvPicPr>
          <p:cNvPr id="420" name="Google Shape;420;p30"/>
          <p:cNvPicPr preferRelativeResize="0"/>
          <p:nvPr/>
        </p:nvPicPr>
        <p:blipFill>
          <a:blip r:embed="rId1"/>
          <a:stretch>
            <a:fillRect/>
          </a:stretch>
        </p:blipFill>
        <p:spPr>
          <a:xfrm>
            <a:off x="6591913" y="571025"/>
            <a:ext cx="1648774" cy="21201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24" name="Shape 424"/>
        <p:cNvGrpSpPr/>
        <p:nvPr/>
      </p:nvGrpSpPr>
      <p:grpSpPr>
        <a:xfrm>
          <a:off x="0" y="0"/>
          <a:ext cx="0" cy="0"/>
          <a:chOff x="0" y="0"/>
          <a:chExt cx="0" cy="0"/>
        </a:xfrm>
      </p:grpSpPr>
      <p:sp>
        <p:nvSpPr>
          <p:cNvPr id="425" name="Google Shape;425;p31"/>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Diagramme du cycle de développement</a:t>
            </a:r>
            <a:endParaRPr lang="en-US"/>
          </a:p>
        </p:txBody>
      </p:sp>
      <p:sp>
        <p:nvSpPr>
          <p:cNvPr id="426" name="Google Shape;426;p31"/>
          <p:cNvSpPr txBox="1"/>
          <p:nvPr/>
        </p:nvSpPr>
        <p:spPr>
          <a:xfrm>
            <a:off x="886275" y="21262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rgbClr val="FFFFFF"/>
                </a:solidFill>
                <a:latin typeface="Montserrat"/>
                <a:ea typeface="Montserrat"/>
                <a:cs typeface="Montserrat"/>
                <a:sym typeface="Montserrat"/>
              </a:rPr>
              <a:t>Idéalisation</a:t>
            </a:r>
            <a:endParaRPr lang="en-US" sz="1600">
              <a:solidFill>
                <a:srgbClr val="FFFFFF"/>
              </a:solidFill>
              <a:latin typeface="Montserrat"/>
              <a:ea typeface="Montserrat"/>
              <a:cs typeface="Montserrat"/>
              <a:sym typeface="Montserrat"/>
            </a:endParaRPr>
          </a:p>
        </p:txBody>
      </p:sp>
      <p:sp>
        <p:nvSpPr>
          <p:cNvPr id="427" name="Google Shape;427;p31"/>
          <p:cNvSpPr txBox="1"/>
          <p:nvPr/>
        </p:nvSpPr>
        <p:spPr>
          <a:xfrm>
            <a:off x="886275" y="3532888"/>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rgbClr val="FFFFFF"/>
                </a:solidFill>
                <a:latin typeface="Montserrat"/>
                <a:ea typeface="Montserrat"/>
                <a:cs typeface="Montserrat"/>
                <a:sym typeface="Montserrat"/>
              </a:rPr>
              <a:t>Conception</a:t>
            </a:r>
            <a:endParaRPr lang="en-US" sz="1600">
              <a:solidFill>
                <a:srgbClr val="FFFFFF"/>
              </a:solidFill>
              <a:latin typeface="Montserrat"/>
              <a:ea typeface="Montserrat"/>
              <a:cs typeface="Montserrat"/>
              <a:sym typeface="Montserrat"/>
            </a:endParaRPr>
          </a:p>
        </p:txBody>
      </p:sp>
      <p:sp>
        <p:nvSpPr>
          <p:cNvPr id="428" name="Google Shape;428;p31"/>
          <p:cNvSpPr txBox="1"/>
          <p:nvPr/>
        </p:nvSpPr>
        <p:spPr>
          <a:xfrm>
            <a:off x="6390135" y="21262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rgbClr val="FFFFFF"/>
                </a:solidFill>
                <a:latin typeface="Montserrat"/>
                <a:ea typeface="Montserrat"/>
                <a:cs typeface="Montserrat"/>
                <a:sym typeface="Montserrat"/>
              </a:rPr>
              <a:t>Retour d'expérience</a:t>
            </a:r>
            <a:endParaRPr lang="en-US" sz="1600">
              <a:solidFill>
                <a:srgbClr val="FFFFFF"/>
              </a:solidFill>
              <a:latin typeface="Montserrat"/>
              <a:ea typeface="Montserrat"/>
              <a:cs typeface="Montserrat"/>
              <a:sym typeface="Montserrat"/>
            </a:endParaRPr>
          </a:p>
        </p:txBody>
      </p:sp>
      <p:sp>
        <p:nvSpPr>
          <p:cNvPr id="429" name="Google Shape;429;p31"/>
          <p:cNvSpPr txBox="1"/>
          <p:nvPr/>
        </p:nvSpPr>
        <p:spPr>
          <a:xfrm>
            <a:off x="6463710" y="3532888"/>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rgbClr val="FFFFFF"/>
                </a:solidFill>
                <a:latin typeface="Montserrat"/>
                <a:ea typeface="Montserrat"/>
                <a:cs typeface="Montserrat"/>
                <a:sym typeface="Montserrat"/>
              </a:rPr>
              <a:t>Prototypage</a:t>
            </a:r>
            <a:endParaRPr lang="en-US" sz="1600">
              <a:solidFill>
                <a:srgbClr val="FFFFFF"/>
              </a:solidFill>
              <a:latin typeface="Montserrat"/>
              <a:ea typeface="Montserrat"/>
              <a:cs typeface="Montserrat"/>
              <a:sym typeface="Montserrat"/>
            </a:endParaRPr>
          </a:p>
        </p:txBody>
      </p:sp>
      <p:cxnSp>
        <p:nvCxnSpPr>
          <p:cNvPr id="430" name="Google Shape;430;p31"/>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431" name="Google Shape;431;p31"/>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32" name="Google Shape;432;p31"/>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33" name="Google Shape;433;p31"/>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434" name="Google Shape;434;p31"/>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1"/>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31"/>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31"/>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8" name="Google Shape;438;p31"/>
          <p:cNvGrpSpPr/>
          <p:nvPr/>
        </p:nvGrpSpPr>
        <p:grpSpPr>
          <a:xfrm>
            <a:off x="3078687" y="2700858"/>
            <a:ext cx="737729" cy="737729"/>
            <a:chOff x="2920647" y="2157958"/>
            <a:chExt cx="827700" cy="827700"/>
          </a:xfrm>
        </p:grpSpPr>
        <p:sp>
          <p:nvSpPr>
            <p:cNvPr id="439" name="Google Shape;439;p31"/>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1"/>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1" name="Google Shape;441;p31"/>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442" name="Google Shape;442;p31"/>
          <p:cNvGrpSpPr/>
          <p:nvPr/>
        </p:nvGrpSpPr>
        <p:grpSpPr>
          <a:xfrm rot="-5400000">
            <a:off x="4225338" y="3802929"/>
            <a:ext cx="737729" cy="737729"/>
            <a:chOff x="2920647" y="2157958"/>
            <a:chExt cx="827700" cy="827700"/>
          </a:xfrm>
        </p:grpSpPr>
        <p:sp>
          <p:nvSpPr>
            <p:cNvPr id="443" name="Google Shape;443;p31"/>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1"/>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5" name="Google Shape;445;p31"/>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446" name="Google Shape;446;p31"/>
          <p:cNvGrpSpPr/>
          <p:nvPr/>
        </p:nvGrpSpPr>
        <p:grpSpPr>
          <a:xfrm>
            <a:off x="5313093" y="2700655"/>
            <a:ext cx="737804" cy="737804"/>
            <a:chOff x="5428888" y="2158023"/>
            <a:chExt cx="828900" cy="828900"/>
          </a:xfrm>
        </p:grpSpPr>
        <p:sp>
          <p:nvSpPr>
            <p:cNvPr id="447" name="Google Shape;447;p31"/>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1"/>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9" name="Google Shape;449;p31"/>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450" name="Google Shape;450;p31"/>
          <p:cNvGrpSpPr/>
          <p:nvPr/>
        </p:nvGrpSpPr>
        <p:grpSpPr>
          <a:xfrm rot="5400000">
            <a:off x="4193370" y="1569752"/>
            <a:ext cx="737729" cy="737729"/>
            <a:chOff x="2920647" y="2157958"/>
            <a:chExt cx="827700" cy="827700"/>
          </a:xfrm>
        </p:grpSpPr>
        <p:sp>
          <p:nvSpPr>
            <p:cNvPr id="451" name="Google Shape;451;p31"/>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1"/>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3" name="Google Shape;453;p31"/>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454" name="Google Shape;454;p31"/>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15" name="Shape 515"/>
        <p:cNvGrpSpPr/>
        <p:nvPr/>
      </p:nvGrpSpPr>
      <p:grpSpPr>
        <a:xfrm>
          <a:off x="0" y="0"/>
          <a:ext cx="0" cy="0"/>
          <a:chOff x="0" y="0"/>
          <a:chExt cx="0" cy="0"/>
        </a:xfrm>
      </p:grpSpPr>
      <p:sp>
        <p:nvSpPr>
          <p:cNvPr id="516" name="Google Shape;516;p33"/>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Calendrier du projet</a:t>
            </a:r>
            <a:endParaRPr lang="en-US"/>
          </a:p>
        </p:txBody>
      </p:sp>
      <p:cxnSp>
        <p:nvCxnSpPr>
          <p:cNvPr id="517" name="Google Shape;517;p33"/>
          <p:cNvCxnSpPr/>
          <p:nvPr/>
        </p:nvCxnSpPr>
        <p:spPr>
          <a:xfrm>
            <a:off x="1761628"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18" name="Google Shape;518;p33"/>
          <p:cNvSpPr/>
          <p:nvPr/>
        </p:nvSpPr>
        <p:spPr>
          <a:xfrm flipH="1">
            <a:off x="1228048"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19" name="Google Shape;519;p33"/>
          <p:cNvSpPr/>
          <p:nvPr/>
        </p:nvSpPr>
        <p:spPr>
          <a:xfrm>
            <a:off x="1227675"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20" name="Google Shape;520;p33"/>
          <p:cNvCxnSpPr/>
          <p:nvPr/>
        </p:nvCxnSpPr>
        <p:spPr>
          <a:xfrm>
            <a:off x="2855284"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21" name="Google Shape;521;p33"/>
          <p:cNvSpPr/>
          <p:nvPr/>
        </p:nvSpPr>
        <p:spPr>
          <a:xfrm flipH="1">
            <a:off x="2321705"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999999"/>
                </a:solidFill>
              </a:rPr>
              <a:t>  </a:t>
            </a:r>
            <a:endParaRPr>
              <a:solidFill>
                <a:srgbClr val="999999"/>
              </a:solidFill>
            </a:endParaRPr>
          </a:p>
        </p:txBody>
      </p:sp>
      <p:sp>
        <p:nvSpPr>
          <p:cNvPr id="522" name="Google Shape;522;p33"/>
          <p:cNvSpPr/>
          <p:nvPr/>
        </p:nvSpPr>
        <p:spPr>
          <a:xfrm>
            <a:off x="2321332"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23" name="Google Shape;523;p33"/>
          <p:cNvCxnSpPr/>
          <p:nvPr/>
        </p:nvCxnSpPr>
        <p:spPr>
          <a:xfrm>
            <a:off x="3949490"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524" name="Google Shape;524;p33"/>
          <p:cNvSpPr/>
          <p:nvPr/>
        </p:nvSpPr>
        <p:spPr>
          <a:xfrm flipH="1">
            <a:off x="3415911"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25" name="Google Shape;525;p33"/>
          <p:cNvSpPr/>
          <p:nvPr/>
        </p:nvSpPr>
        <p:spPr>
          <a:xfrm>
            <a:off x="3415538"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26" name="Google Shape;526;p33"/>
          <p:cNvCxnSpPr/>
          <p:nvPr/>
        </p:nvCxnSpPr>
        <p:spPr>
          <a:xfrm>
            <a:off x="5041054"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27" name="Google Shape;527;p33"/>
          <p:cNvSpPr/>
          <p:nvPr/>
        </p:nvSpPr>
        <p:spPr>
          <a:xfrm flipH="1">
            <a:off x="4507474"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28" name="Google Shape;528;p33"/>
          <p:cNvSpPr/>
          <p:nvPr/>
        </p:nvSpPr>
        <p:spPr>
          <a:xfrm>
            <a:off x="4507101"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29" name="Google Shape;529;p33"/>
          <p:cNvCxnSpPr/>
          <p:nvPr/>
        </p:nvCxnSpPr>
        <p:spPr>
          <a:xfrm>
            <a:off x="6129352"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30" name="Google Shape;530;p33"/>
          <p:cNvSpPr/>
          <p:nvPr/>
        </p:nvSpPr>
        <p:spPr>
          <a:xfrm flipH="1">
            <a:off x="5595772"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31" name="Google Shape;531;p33"/>
          <p:cNvSpPr/>
          <p:nvPr/>
        </p:nvSpPr>
        <p:spPr>
          <a:xfrm>
            <a:off x="559540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532" name="Google Shape;532;p33"/>
          <p:cNvCxnSpPr/>
          <p:nvPr/>
        </p:nvCxnSpPr>
        <p:spPr>
          <a:xfrm>
            <a:off x="7221273"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533" name="Google Shape;533;p33"/>
          <p:cNvSpPr/>
          <p:nvPr/>
        </p:nvSpPr>
        <p:spPr>
          <a:xfrm flipH="1">
            <a:off x="6687693"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34" name="Google Shape;534;p33"/>
          <p:cNvSpPr/>
          <p:nvPr/>
        </p:nvSpPr>
        <p:spPr>
          <a:xfrm>
            <a:off x="668732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535" name="Google Shape;535;p33"/>
          <p:cNvSpPr txBox="1"/>
          <p:nvPr/>
        </p:nvSpPr>
        <p:spPr>
          <a:xfrm>
            <a:off x="1158086" y="3307024"/>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800">
                <a:solidFill>
                  <a:srgbClr val="FFFFFF"/>
                </a:solidFill>
                <a:latin typeface="Roboto"/>
                <a:ea typeface="Roboto"/>
                <a:cs typeface="Roboto"/>
                <a:sym typeface="Roboto"/>
              </a:rPr>
              <a:t>Insérez votre texte ici </a:t>
            </a:r>
            <a:r>
              <a:rPr lang="en-US" sz="800">
                <a:solidFill>
                  <a:schemeClr val="lt1"/>
                </a:solidFill>
                <a:latin typeface="Roboto"/>
                <a:ea typeface="Roboto"/>
                <a:cs typeface="Roboto"/>
                <a:sym typeface="Roboto"/>
              </a:rPr>
              <a:t>Insérez votre texte ici Insérez votre texte ici.</a:t>
            </a:r>
            <a:r>
              <a:rPr lang="en-US"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p:txBody>
      </p:sp>
      <p:sp>
        <p:nvSpPr>
          <p:cNvPr id="536" name="Google Shape;536;p33"/>
          <p:cNvSpPr txBox="1"/>
          <p:nvPr/>
        </p:nvSpPr>
        <p:spPr>
          <a:xfrm>
            <a:off x="2302400" y="3307025"/>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800">
                <a:solidFill>
                  <a:schemeClr val="lt1"/>
                </a:solidFill>
                <a:latin typeface="Roboto"/>
                <a:ea typeface="Roboto"/>
                <a:cs typeface="Roboto"/>
                <a:sym typeface="Roboto"/>
              </a:rPr>
              <a:t>Insérez votre texte ici Insérez votre texte ici Insérez votre texte ici. </a:t>
            </a:r>
            <a:endParaRPr sz="800">
              <a:solidFill>
                <a:schemeClr val="lt1"/>
              </a:solidFill>
              <a:latin typeface="Roboto"/>
              <a:ea typeface="Roboto"/>
              <a:cs typeface="Roboto"/>
              <a:sym typeface="Roboto"/>
            </a:endParaRPr>
          </a:p>
        </p:txBody>
      </p:sp>
      <p:sp>
        <p:nvSpPr>
          <p:cNvPr id="537" name="Google Shape;537;p33"/>
          <p:cNvSpPr txBox="1"/>
          <p:nvPr/>
        </p:nvSpPr>
        <p:spPr>
          <a:xfrm>
            <a:off x="3438900" y="3307025"/>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chemeClr val="lt1"/>
                </a:solidFill>
                <a:latin typeface="Roboto"/>
                <a:ea typeface="Roboto"/>
                <a:cs typeface="Roboto"/>
                <a:sym typeface="Roboto"/>
              </a:rPr>
              <a:t>Insérez votre texte ici Insérez votre texte ici Insérez votre texte ici. </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538" name="Google Shape;538;p33"/>
          <p:cNvSpPr txBox="1"/>
          <p:nvPr/>
        </p:nvSpPr>
        <p:spPr>
          <a:xfrm>
            <a:off x="4572650" y="3307025"/>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chemeClr val="lt1"/>
                </a:solidFill>
                <a:latin typeface="Roboto"/>
                <a:ea typeface="Roboto"/>
                <a:cs typeface="Roboto"/>
                <a:sym typeface="Roboto"/>
              </a:rPr>
              <a:t>Insérez votre texte ici Insérez votre texte ici Insérez votre texte ici. </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539" name="Google Shape;539;p33"/>
          <p:cNvSpPr txBox="1"/>
          <p:nvPr/>
        </p:nvSpPr>
        <p:spPr>
          <a:xfrm>
            <a:off x="5703050" y="3307025"/>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chemeClr val="lt1"/>
                </a:solidFill>
                <a:latin typeface="Roboto"/>
                <a:ea typeface="Roboto"/>
                <a:cs typeface="Roboto"/>
                <a:sym typeface="Roboto"/>
              </a:rPr>
              <a:t>Insérez votre texte ici Insérez votre texte ici Insérez votre texte ici. </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540" name="Google Shape;540;p33"/>
          <p:cNvSpPr txBox="1"/>
          <p:nvPr/>
        </p:nvSpPr>
        <p:spPr>
          <a:xfrm>
            <a:off x="1158086" y="2928564"/>
            <a:ext cx="11667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solidFill>
                  <a:srgbClr val="FFFFFF"/>
                </a:solidFill>
                <a:latin typeface="Roboto"/>
                <a:ea typeface="Roboto"/>
                <a:cs typeface="Roboto"/>
                <a:sym typeface="Roboto"/>
              </a:rPr>
              <a:t>Insérez votre texte ici</a:t>
            </a:r>
            <a:endParaRPr sz="1000">
              <a:solidFill>
                <a:srgbClr val="FFFFFF"/>
              </a:solidFill>
              <a:latin typeface="Roboto"/>
              <a:ea typeface="Roboto"/>
              <a:cs typeface="Roboto"/>
              <a:sym typeface="Roboto"/>
            </a:endParaRPr>
          </a:p>
        </p:txBody>
      </p:sp>
      <p:sp>
        <p:nvSpPr>
          <p:cNvPr id="541" name="Google Shape;541;p33"/>
          <p:cNvSpPr txBox="1"/>
          <p:nvPr/>
        </p:nvSpPr>
        <p:spPr>
          <a:xfrm>
            <a:off x="2302396" y="2930350"/>
            <a:ext cx="11364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solidFill>
                  <a:srgbClr val="FFFFFF"/>
                </a:solidFill>
                <a:latin typeface="Roboto"/>
                <a:ea typeface="Roboto"/>
                <a:cs typeface="Roboto"/>
                <a:sym typeface="Roboto"/>
              </a:rPr>
              <a:t>Insérez votre texte ici</a:t>
            </a:r>
            <a:endParaRPr sz="1000">
              <a:solidFill>
                <a:srgbClr val="FFFFFF"/>
              </a:solidFill>
              <a:latin typeface="Roboto"/>
              <a:ea typeface="Roboto"/>
              <a:cs typeface="Roboto"/>
              <a:sym typeface="Roboto"/>
            </a:endParaRPr>
          </a:p>
        </p:txBody>
      </p:sp>
      <p:sp>
        <p:nvSpPr>
          <p:cNvPr id="542" name="Google Shape;542;p33"/>
          <p:cNvSpPr txBox="1"/>
          <p:nvPr/>
        </p:nvSpPr>
        <p:spPr>
          <a:xfrm>
            <a:off x="3438904" y="2930350"/>
            <a:ext cx="11364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solidFill>
                  <a:srgbClr val="FFFFFF"/>
                </a:solidFill>
                <a:latin typeface="Roboto"/>
                <a:ea typeface="Roboto"/>
                <a:cs typeface="Roboto"/>
                <a:sym typeface="Roboto"/>
              </a:rPr>
              <a:t>Insérez votre texte ici</a:t>
            </a:r>
            <a:endParaRPr sz="1000">
              <a:solidFill>
                <a:srgbClr val="FFFFFF"/>
              </a:solidFill>
              <a:latin typeface="Roboto"/>
              <a:ea typeface="Roboto"/>
              <a:cs typeface="Roboto"/>
              <a:sym typeface="Roboto"/>
            </a:endParaRPr>
          </a:p>
        </p:txBody>
      </p:sp>
      <p:sp>
        <p:nvSpPr>
          <p:cNvPr id="543" name="Google Shape;543;p33"/>
          <p:cNvSpPr txBox="1"/>
          <p:nvPr/>
        </p:nvSpPr>
        <p:spPr>
          <a:xfrm>
            <a:off x="4572659" y="2930350"/>
            <a:ext cx="11364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solidFill>
                  <a:srgbClr val="FFFFFF"/>
                </a:solidFill>
                <a:latin typeface="Roboto"/>
                <a:ea typeface="Roboto"/>
                <a:cs typeface="Roboto"/>
                <a:sym typeface="Roboto"/>
              </a:rPr>
              <a:t>Insérez votre texte ici</a:t>
            </a:r>
            <a:endParaRPr sz="1000">
              <a:solidFill>
                <a:srgbClr val="FFFFFF"/>
              </a:solidFill>
              <a:latin typeface="Roboto"/>
              <a:ea typeface="Roboto"/>
              <a:cs typeface="Roboto"/>
              <a:sym typeface="Roboto"/>
            </a:endParaRPr>
          </a:p>
        </p:txBody>
      </p:sp>
      <p:sp>
        <p:nvSpPr>
          <p:cNvPr id="544" name="Google Shape;544;p33"/>
          <p:cNvSpPr txBox="1"/>
          <p:nvPr/>
        </p:nvSpPr>
        <p:spPr>
          <a:xfrm>
            <a:off x="5703047" y="2930350"/>
            <a:ext cx="11364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solidFill>
                  <a:srgbClr val="FFFFFF"/>
                </a:solidFill>
                <a:latin typeface="Roboto"/>
                <a:ea typeface="Roboto"/>
                <a:cs typeface="Roboto"/>
                <a:sym typeface="Roboto"/>
              </a:rPr>
              <a:t>Insérez votre texte ici</a:t>
            </a:r>
            <a:endParaRPr sz="1000">
              <a:solidFill>
                <a:srgbClr val="FFFFFF"/>
              </a:solidFill>
              <a:latin typeface="Roboto"/>
              <a:ea typeface="Roboto"/>
              <a:cs typeface="Roboto"/>
              <a:sym typeface="Roboto"/>
            </a:endParaRPr>
          </a:p>
        </p:txBody>
      </p:sp>
      <p:sp>
        <p:nvSpPr>
          <p:cNvPr id="545" name="Google Shape;545;p33"/>
          <p:cNvSpPr txBox="1"/>
          <p:nvPr/>
        </p:nvSpPr>
        <p:spPr>
          <a:xfrm>
            <a:off x="6837184" y="2930350"/>
            <a:ext cx="11364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solidFill>
                  <a:srgbClr val="FFFFFF"/>
                </a:solidFill>
                <a:latin typeface="Roboto"/>
                <a:ea typeface="Roboto"/>
                <a:cs typeface="Roboto"/>
                <a:sym typeface="Roboto"/>
              </a:rPr>
              <a:t>Insérez votre texte ici</a:t>
            </a:r>
            <a:endParaRPr sz="1000">
              <a:solidFill>
                <a:srgbClr val="FFFFFF"/>
              </a:solidFill>
              <a:latin typeface="Roboto"/>
              <a:ea typeface="Roboto"/>
              <a:cs typeface="Roboto"/>
              <a:sym typeface="Roboto"/>
            </a:endParaRPr>
          </a:p>
        </p:txBody>
      </p:sp>
      <p:sp>
        <p:nvSpPr>
          <p:cNvPr id="546" name="Google Shape;546;p33"/>
          <p:cNvSpPr txBox="1"/>
          <p:nvPr/>
        </p:nvSpPr>
        <p:spPr>
          <a:xfrm>
            <a:off x="6837175" y="3307025"/>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chemeClr val="lt1"/>
                </a:solidFill>
                <a:latin typeface="Roboto"/>
                <a:ea typeface="Roboto"/>
                <a:cs typeface="Roboto"/>
                <a:sym typeface="Roboto"/>
              </a:rPr>
              <a:t>Insérez votre texte ici Insérez votre texte ici Insérez votre texte ici. </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547" name="Google Shape;547;p33"/>
          <p:cNvSpPr txBox="1"/>
          <p:nvPr/>
        </p:nvSpPr>
        <p:spPr>
          <a:xfrm>
            <a:off x="1195078"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548" name="Google Shape;548;p33"/>
          <p:cNvSpPr txBox="1"/>
          <p:nvPr/>
        </p:nvSpPr>
        <p:spPr>
          <a:xfrm>
            <a:off x="2275607"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a:solidFill>
                  <a:srgbClr val="FFFFFF"/>
                </a:solidFill>
                <a:latin typeface="Roboto"/>
                <a:ea typeface="Roboto"/>
                <a:cs typeface="Roboto"/>
                <a:sym typeface="Roboto"/>
              </a:rPr>
              <a:t>FÉVR.</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549" name="Google Shape;549;p33"/>
          <p:cNvSpPr txBox="1"/>
          <p:nvPr/>
        </p:nvSpPr>
        <p:spPr>
          <a:xfrm>
            <a:off x="3412146"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a:solidFill>
                  <a:srgbClr val="FFFFFF"/>
                </a:solidFill>
                <a:latin typeface="Roboto"/>
                <a:ea typeface="Roboto"/>
                <a:cs typeface="Roboto"/>
                <a:sym typeface="Roboto"/>
              </a:rPr>
              <a:t>MARS</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550" name="Google Shape;550;p33"/>
          <p:cNvSpPr txBox="1"/>
          <p:nvPr/>
        </p:nvSpPr>
        <p:spPr>
          <a:xfrm>
            <a:off x="4482543"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a:solidFill>
                  <a:srgbClr val="FFFFFF"/>
                </a:solidFill>
                <a:latin typeface="Roboto"/>
                <a:ea typeface="Roboto"/>
                <a:cs typeface="Roboto"/>
                <a:sym typeface="Roboto"/>
              </a:rPr>
              <a:t>AVR.</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551" name="Google Shape;551;p33"/>
          <p:cNvSpPr txBox="1"/>
          <p:nvPr/>
        </p:nvSpPr>
        <p:spPr>
          <a:xfrm>
            <a:off x="5584953"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a:solidFill>
                  <a:srgbClr val="FFFFFF"/>
                </a:solidFill>
                <a:latin typeface="Roboto"/>
                <a:ea typeface="Roboto"/>
                <a:cs typeface="Roboto"/>
                <a:sym typeface="Roboto"/>
              </a:rPr>
              <a:t>MAI</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
        <p:nvSpPr>
          <p:cNvPr id="552" name="Google Shape;552;p33"/>
          <p:cNvSpPr txBox="1"/>
          <p:nvPr/>
        </p:nvSpPr>
        <p:spPr>
          <a:xfrm>
            <a:off x="6662762" y="1900925"/>
            <a:ext cx="538200" cy="21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a:solidFill>
                  <a:srgbClr val="FFFFFF"/>
                </a:solidFill>
                <a:latin typeface="Roboto"/>
                <a:ea typeface="Roboto"/>
                <a:cs typeface="Roboto"/>
                <a:sym typeface="Roboto"/>
              </a:rPr>
              <a:t>JUIN</a:t>
            </a:r>
            <a:endParaRPr sz="800">
              <a:solidFill>
                <a:srgbClr val="FFFFFF"/>
              </a:solidFill>
              <a:latin typeface="Roboto"/>
              <a:ea typeface="Roboto"/>
              <a:cs typeface="Roboto"/>
              <a:sym typeface="Roboto"/>
            </a:endParaRPr>
          </a:p>
          <a:p>
            <a:pPr marL="0" lvl="0" indent="0" algn="r" rtl="0">
              <a:spcBef>
                <a:spcPts val="1600"/>
              </a:spcBef>
              <a:spcAft>
                <a:spcPts val="1600"/>
              </a:spcAft>
              <a:buNone/>
            </a:pPr>
            <a:endParaRPr sz="8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338150" y="2327700"/>
            <a:ext cx="5904000" cy="19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a:t>Les JO c’est :</a:t>
            </a:r>
            <a:endParaRPr sz="6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1313375" y="600125"/>
            <a:ext cx="7038900" cy="914100"/>
          </a:xfrm>
        </p:spPr>
        <p:txBody>
          <a:bodyPr/>
          <a:p>
            <a:r>
              <a:rPr lang="fr-FR" altLang="zh-CN" sz="4000"/>
              <a:t>La future de éco-chito</a:t>
            </a:r>
            <a:endParaRPr lang="fr-FR" altLang="zh-CN" sz="4000"/>
          </a:p>
        </p:txBody>
      </p:sp>
      <p:sp>
        <p:nvSpPr>
          <p:cNvPr id="3" name="文本框 2"/>
          <p:cNvSpPr txBox="1"/>
          <p:nvPr/>
        </p:nvSpPr>
        <p:spPr>
          <a:xfrm>
            <a:off x="1313180" y="1315720"/>
            <a:ext cx="5140325" cy="3753485"/>
          </a:xfrm>
          <a:prstGeom prst="rect">
            <a:avLst/>
          </a:prstGeom>
          <a:noFill/>
        </p:spPr>
        <p:txBody>
          <a:bodyPr wrap="square" rtlCol="0">
            <a:spAutoFit/>
          </a:bodyPr>
          <a:p>
            <a:r>
              <a:rPr lang="fr-FR" altLang="zh-CN">
                <a:solidFill>
                  <a:schemeClr val="bg1"/>
                </a:solidFill>
              </a:rPr>
              <a:t>- Détester les informations de climat en temps réel</a:t>
            </a:r>
            <a:endParaRPr lang="fr-FR" altLang="zh-CN">
              <a:solidFill>
                <a:schemeClr val="bg1"/>
              </a:solidFill>
            </a:endParaRPr>
          </a:p>
          <a:p>
            <a:endParaRPr lang="fr-FR" altLang="zh-CN">
              <a:solidFill>
                <a:schemeClr val="bg1"/>
              </a:solidFill>
            </a:endParaRPr>
          </a:p>
          <a:p>
            <a:r>
              <a:rPr lang="fr-FR" altLang="zh-CN">
                <a:solidFill>
                  <a:schemeClr val="bg1"/>
                </a:solidFill>
              </a:rPr>
              <a:t>       - Recherche scientifique (le changement)</a:t>
            </a:r>
            <a:endParaRPr lang="fr-FR" altLang="zh-CN">
              <a:solidFill>
                <a:schemeClr val="bg1"/>
              </a:solidFill>
            </a:endParaRPr>
          </a:p>
          <a:p>
            <a:endParaRPr lang="fr-FR" altLang="zh-CN">
              <a:solidFill>
                <a:schemeClr val="bg1"/>
              </a:solidFill>
            </a:endParaRPr>
          </a:p>
          <a:p>
            <a:r>
              <a:rPr lang="fr-FR" altLang="zh-CN">
                <a:solidFill>
                  <a:schemeClr val="bg1"/>
                </a:solidFill>
              </a:rPr>
              <a:t>       - Protection de l'environnement</a:t>
            </a:r>
            <a:endParaRPr lang="fr-FR" altLang="zh-CN">
              <a:solidFill>
                <a:schemeClr val="bg1"/>
              </a:solidFill>
            </a:endParaRPr>
          </a:p>
          <a:p>
            <a:endParaRPr lang="fr-FR" altLang="zh-CN">
              <a:solidFill>
                <a:schemeClr val="bg1"/>
              </a:solidFill>
            </a:endParaRPr>
          </a:p>
          <a:p>
            <a:r>
              <a:rPr lang="fr-FR" altLang="zh-CN">
                <a:solidFill>
                  <a:schemeClr val="bg1"/>
                </a:solidFill>
              </a:rPr>
              <a:t>- Eviter la zone polluée</a:t>
            </a:r>
            <a:endParaRPr lang="fr-FR" altLang="zh-CN">
              <a:solidFill>
                <a:schemeClr val="bg1"/>
              </a:solidFill>
            </a:endParaRPr>
          </a:p>
          <a:p>
            <a:r>
              <a:rPr lang="fr-FR" altLang="zh-CN">
                <a:solidFill>
                  <a:schemeClr val="bg1"/>
                </a:solidFill>
              </a:rPr>
              <a:t>   </a:t>
            </a:r>
            <a:endParaRPr lang="fr-FR" altLang="zh-CN">
              <a:solidFill>
                <a:schemeClr val="bg1"/>
              </a:solidFill>
            </a:endParaRPr>
          </a:p>
          <a:p>
            <a:r>
              <a:rPr lang="fr-FR" altLang="zh-CN">
                <a:solidFill>
                  <a:schemeClr val="bg1"/>
                </a:solidFill>
              </a:rPr>
              <a:t>       - Auto-récupération environnementale</a:t>
            </a:r>
            <a:endParaRPr lang="fr-FR" altLang="zh-CN">
              <a:solidFill>
                <a:schemeClr val="bg1"/>
              </a:solidFill>
            </a:endParaRPr>
          </a:p>
          <a:p>
            <a:endParaRPr lang="fr-FR" altLang="zh-CN">
              <a:solidFill>
                <a:schemeClr val="bg1"/>
              </a:solidFill>
            </a:endParaRPr>
          </a:p>
          <a:p>
            <a:r>
              <a:rPr lang="fr-FR" altLang="zh-CN">
                <a:solidFill>
                  <a:schemeClr val="bg1"/>
                </a:solidFill>
              </a:rPr>
              <a:t>       - Santé privée</a:t>
            </a:r>
            <a:endParaRPr lang="fr-FR" altLang="zh-CN">
              <a:solidFill>
                <a:schemeClr val="bg1"/>
              </a:solidFill>
            </a:endParaRPr>
          </a:p>
          <a:p>
            <a:endParaRPr lang="fr-FR" altLang="zh-CN">
              <a:solidFill>
                <a:schemeClr val="bg1"/>
              </a:solidFill>
            </a:endParaRPr>
          </a:p>
          <a:p>
            <a:r>
              <a:rPr lang="fr-FR" altLang="zh-CN">
                <a:solidFill>
                  <a:schemeClr val="bg1"/>
                </a:solidFill>
              </a:rPr>
              <a:t>- Informations où est la voiture</a:t>
            </a:r>
            <a:endParaRPr lang="fr-FR" altLang="zh-CN">
              <a:solidFill>
                <a:schemeClr val="bg1"/>
              </a:solidFill>
            </a:endParaRPr>
          </a:p>
          <a:p>
            <a:endParaRPr lang="fr-FR" altLang="zh-CN">
              <a:solidFill>
                <a:schemeClr val="bg1"/>
              </a:solidFill>
            </a:endParaRPr>
          </a:p>
          <a:p>
            <a:r>
              <a:rPr lang="fr-FR" altLang="zh-CN">
                <a:solidFill>
                  <a:schemeClr val="bg1"/>
                </a:solidFill>
              </a:rPr>
              <a:t>       - Pour sécurité pupblique/privée</a:t>
            </a:r>
            <a:endParaRPr lang="fr-FR" altLang="zh-CN">
              <a:solidFill>
                <a:schemeClr val="bg1"/>
              </a:solidFill>
            </a:endParaRPr>
          </a:p>
          <a:p>
            <a:endParaRPr lang="fr-FR" altLang="zh-CN">
              <a:solidFill>
                <a:schemeClr val="bg1"/>
              </a:solidFill>
            </a:endParaRPr>
          </a:p>
          <a:p>
            <a:r>
              <a:rPr lang="fr-FR" altLang="zh-CN">
                <a:solidFill>
                  <a:schemeClr val="bg1"/>
                </a:solidFill>
              </a:rPr>
              <a:t>       -Informations de circulation</a:t>
            </a:r>
            <a:endParaRPr lang="fr-FR" altLang="zh-CN">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56" name="Shape 556"/>
        <p:cNvGrpSpPr/>
        <p:nvPr/>
      </p:nvGrpSpPr>
      <p:grpSpPr>
        <a:xfrm>
          <a:off x="0" y="0"/>
          <a:ext cx="0" cy="0"/>
          <a:chOff x="0" y="0"/>
          <a:chExt cx="0" cy="0"/>
        </a:xfrm>
      </p:grpSpPr>
      <p:sp>
        <p:nvSpPr>
          <p:cNvPr id="557" name="Google Shape;557;p34"/>
          <p:cNvSpPr txBox="1"/>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Merci !</a:t>
            </a:r>
            <a:endParaRPr lang="en-US"/>
          </a:p>
        </p:txBody>
      </p:sp>
      <p:grpSp>
        <p:nvGrpSpPr>
          <p:cNvPr id="559" name="Google Shape;559;p34"/>
          <p:cNvGrpSpPr/>
          <p:nvPr/>
        </p:nvGrpSpPr>
        <p:grpSpPr>
          <a:xfrm>
            <a:off x="4066820" y="1553491"/>
            <a:ext cx="3159984" cy="2439109"/>
            <a:chOff x="3553042" y="1657806"/>
            <a:chExt cx="3461100" cy="2671532"/>
          </a:xfrm>
        </p:grpSpPr>
        <p:sp>
          <p:nvSpPr>
            <p:cNvPr id="560" name="Google Shape;560;p3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3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3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3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3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68" name="Google Shape;568;p34" descr="offset_comp_342327_edited.jpg"/>
          <p:cNvPicPr preferRelativeResize="0"/>
          <p:nvPr/>
        </p:nvPicPr>
        <p:blipFill rotWithShape="1">
          <a:blip r:embed="rId1"/>
          <a:srcRect l="45356" t="50734" r="19582" b="26215"/>
          <a:stretch>
            <a:fillRect/>
          </a:stretch>
        </p:blipFill>
        <p:spPr>
          <a:xfrm>
            <a:off x="4115130" y="1605638"/>
            <a:ext cx="3063300" cy="1745700"/>
          </a:xfrm>
          <a:prstGeom prst="rect">
            <a:avLst/>
          </a:prstGeom>
          <a:noFill/>
          <a:ln>
            <a:noFill/>
          </a:ln>
        </p:spPr>
      </p:pic>
      <p:sp>
        <p:nvSpPr>
          <p:cNvPr id="569" name="Google Shape;569;p34"/>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0" name="Google Shape;570;p34"/>
          <p:cNvGrpSpPr/>
          <p:nvPr/>
        </p:nvGrpSpPr>
        <p:grpSpPr>
          <a:xfrm>
            <a:off x="6762480" y="2546254"/>
            <a:ext cx="1024386" cy="1522884"/>
            <a:chOff x="6505573" y="2745170"/>
            <a:chExt cx="1122000" cy="1668000"/>
          </a:xfrm>
        </p:grpSpPr>
        <p:sp>
          <p:nvSpPr>
            <p:cNvPr id="571" name="Google Shape;571;p34"/>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4"/>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4"/>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4"/>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75" name="Google Shape;575;p34" descr="offset_comp_342327_edited.jpg"/>
          <p:cNvPicPr preferRelativeResize="0"/>
          <p:nvPr/>
        </p:nvPicPr>
        <p:blipFill rotWithShape="1">
          <a:blip r:embed="rId1"/>
          <a:srcRect l="53168" t="53058" r="26238" b="16020"/>
          <a:stretch>
            <a:fillRect/>
          </a:stretch>
        </p:blipFill>
        <p:spPr>
          <a:xfrm>
            <a:off x="6762097" y="2613771"/>
            <a:ext cx="1024200" cy="1333200"/>
          </a:xfrm>
          <a:prstGeom prst="rect">
            <a:avLst/>
          </a:prstGeom>
          <a:noFill/>
          <a:ln>
            <a:noFill/>
          </a:ln>
        </p:spPr>
      </p:pic>
      <p:sp>
        <p:nvSpPr>
          <p:cNvPr id="576" name="Google Shape;576;p34"/>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7" name="Google Shape;577;p34"/>
          <p:cNvGrpSpPr/>
          <p:nvPr/>
        </p:nvGrpSpPr>
        <p:grpSpPr>
          <a:xfrm>
            <a:off x="6405845" y="3121897"/>
            <a:ext cx="520684" cy="1036470"/>
            <a:chOff x="9543736" y="4486132"/>
            <a:chExt cx="570300" cy="1135235"/>
          </a:xfrm>
        </p:grpSpPr>
        <p:sp>
          <p:nvSpPr>
            <p:cNvPr id="578" name="Google Shape;578;p34"/>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34"/>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34"/>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34"/>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82" name="Google Shape;582;p34" descr="offset_comp_342327_edited.jpg"/>
          <p:cNvPicPr preferRelativeResize="0"/>
          <p:nvPr/>
        </p:nvPicPr>
        <p:blipFill rotWithShape="1">
          <a:blip r:embed="rId1"/>
          <a:srcRect l="41330" t="42211" r="47980" b="36733"/>
          <a:stretch>
            <a:fillRect/>
          </a:stretch>
        </p:blipFill>
        <p:spPr>
          <a:xfrm>
            <a:off x="6405412" y="3121559"/>
            <a:ext cx="520500" cy="888900"/>
          </a:xfrm>
          <a:prstGeom prst="round2SameRect">
            <a:avLst>
              <a:gd name="adj1" fmla="val 4129"/>
              <a:gd name="adj2" fmla="val 0"/>
            </a:avLst>
          </a:prstGeom>
          <a:noFill/>
          <a:ln>
            <a:noFill/>
          </a:ln>
        </p:spPr>
      </p:pic>
      <p:sp>
        <p:nvSpPr>
          <p:cNvPr id="583" name="Google Shape;583;p34"/>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4" name="Google Shape;584;p34"/>
          <p:cNvGrpSpPr/>
          <p:nvPr/>
        </p:nvGrpSpPr>
        <p:grpSpPr>
          <a:xfrm>
            <a:off x="7564804" y="3443361"/>
            <a:ext cx="455496" cy="692277"/>
            <a:chOff x="7384375" y="3728000"/>
            <a:chExt cx="498900" cy="758244"/>
          </a:xfrm>
        </p:grpSpPr>
        <p:sp>
          <p:nvSpPr>
            <p:cNvPr id="585" name="Google Shape;585;p3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4"/>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3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34"/>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9" name="Google Shape;589;p34"/>
          <p:cNvGrpSpPr/>
          <p:nvPr/>
        </p:nvGrpSpPr>
        <p:grpSpPr>
          <a:xfrm>
            <a:off x="7564836" y="3561758"/>
            <a:ext cx="478081" cy="462776"/>
            <a:chOff x="7384385" y="3857442"/>
            <a:chExt cx="523637" cy="506874"/>
          </a:xfrm>
        </p:grpSpPr>
        <p:sp>
          <p:nvSpPr>
            <p:cNvPr id="590" name="Google Shape;590;p34"/>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1" name="Google Shape;591;p34"/>
            <p:cNvGrpSpPr/>
            <p:nvPr/>
          </p:nvGrpSpPr>
          <p:grpSpPr>
            <a:xfrm>
              <a:off x="7384385" y="3857442"/>
              <a:ext cx="523637" cy="498900"/>
              <a:chOff x="7384385" y="3857442"/>
              <a:chExt cx="523637" cy="498900"/>
            </a:xfrm>
          </p:grpSpPr>
          <p:sp>
            <p:nvSpPr>
              <p:cNvPr id="592" name="Google Shape;592;p34"/>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3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594" name="Google Shape;594;p34" descr="offset_comp_342327_edited.jpg"/>
          <p:cNvPicPr preferRelativeResize="0"/>
          <p:nvPr/>
        </p:nvPicPr>
        <p:blipFill rotWithShape="1">
          <a:blip r:embed="rId1"/>
          <a:srcRect l="48584" t="47335" r="37425" b="36557"/>
          <a:stretch>
            <a:fillRect/>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595" name="Google Shape;595;p34"/>
          <p:cNvGrpSpPr/>
          <p:nvPr/>
        </p:nvGrpSpPr>
        <p:grpSpPr>
          <a:xfrm>
            <a:off x="8110843" y="3443361"/>
            <a:ext cx="435785" cy="692277"/>
            <a:chOff x="7982421" y="3727763"/>
            <a:chExt cx="477311" cy="758244"/>
          </a:xfrm>
        </p:grpSpPr>
        <p:sp>
          <p:nvSpPr>
            <p:cNvPr id="596" name="Google Shape;596;p34"/>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34"/>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34"/>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4"/>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4"/>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4"/>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34"/>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4"/>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604" name="Google Shape;604;p34" descr="offset_comp_342327_edited.jpg"/>
          <p:cNvPicPr preferRelativeResize="0"/>
          <p:nvPr/>
        </p:nvPicPr>
        <p:blipFill rotWithShape="1">
          <a:blip r:embed="rId1"/>
          <a:srcRect l="49668" t="55915" r="37351" b="27092"/>
          <a:stretch>
            <a:fillRect/>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823850" y="1284675"/>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10 500</a:t>
            </a:r>
            <a:endParaRPr lang="en-US"/>
          </a:p>
        </p:txBody>
      </p:sp>
      <p:sp>
        <p:nvSpPr>
          <p:cNvPr id="240" name="Google Shape;240;p19"/>
          <p:cNvSpPr txBox="1"/>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a:t>Athlètes venant de </a:t>
            </a:r>
            <a:r>
              <a:rPr lang="en-US" sz="3600"/>
              <a:t>207</a:t>
            </a:r>
            <a:r>
              <a:rPr lang="en-US" sz="1800"/>
              <a:t> délégations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547250" y="1270950"/>
            <a:ext cx="53292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46 000</a:t>
            </a:r>
            <a:endParaRPr lang="en-US"/>
          </a:p>
        </p:txBody>
      </p:sp>
      <p:sp>
        <p:nvSpPr>
          <p:cNvPr id="246" name="Google Shape;246;p20"/>
          <p:cNvSpPr txBox="1"/>
          <p:nvPr>
            <p:ph type="body" idx="1"/>
          </p:nvPr>
        </p:nvSpPr>
        <p:spPr>
          <a:xfrm>
            <a:off x="648675" y="2866374"/>
            <a:ext cx="47760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a:t>Ouvriers construisant le village Olympique</a:t>
            </a:r>
            <a:endParaRPr sz="1800"/>
          </a:p>
        </p:txBody>
      </p:sp>
      <p:sp>
        <p:nvSpPr>
          <p:cNvPr id="247" name="Google Shape;247;p20"/>
          <p:cNvSpPr txBox="1"/>
          <p:nvPr>
            <p:ph type="body" idx="1"/>
          </p:nvPr>
        </p:nvSpPr>
        <p:spPr>
          <a:xfrm>
            <a:off x="823850" y="1067724"/>
            <a:ext cx="47760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 </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632750" y="1089300"/>
            <a:ext cx="53292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2 000 000</a:t>
            </a:r>
            <a:endParaRPr lang="en-US"/>
          </a:p>
        </p:txBody>
      </p:sp>
      <p:sp>
        <p:nvSpPr>
          <p:cNvPr id="253" name="Google Shape;253;p21"/>
          <p:cNvSpPr txBox="1"/>
          <p:nvPr>
            <p:ph type="body" idx="1"/>
          </p:nvPr>
        </p:nvSpPr>
        <p:spPr>
          <a:xfrm>
            <a:off x="672550" y="2201174"/>
            <a:ext cx="47760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a:t>de visiteurs</a:t>
            </a:r>
            <a:endParaRPr sz="1800"/>
          </a:p>
        </p:txBody>
      </p:sp>
      <p:sp>
        <p:nvSpPr>
          <p:cNvPr id="254" name="Google Shape;254;p21"/>
          <p:cNvSpPr txBox="1"/>
          <p:nvPr>
            <p:ph type="body" idx="1"/>
          </p:nvPr>
        </p:nvSpPr>
        <p:spPr>
          <a:xfrm>
            <a:off x="672550" y="1051749"/>
            <a:ext cx="47760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Ainsi qu’une moyenne de </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Analyse des problèmes en vue des JO 2024</a:t>
            </a:r>
            <a:endParaRPr lang="en-US"/>
          </a:p>
        </p:txBody>
      </p:sp>
      <p:sp>
        <p:nvSpPr>
          <p:cNvPr id="260" name="Google Shape;260;p22"/>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1" name="Google Shape;261;p22"/>
          <p:cNvSpPr txBox="1"/>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a:solidFill>
                  <a:srgbClr val="FFFFFF"/>
                </a:solidFill>
              </a:rPr>
              <a:t>DIFFICULTÉ DE CIRCULATION : Rues bloquées, métros surchargés</a:t>
            </a:r>
            <a:endParaRPr>
              <a:solidFill>
                <a:srgbClr val="FFFFFF"/>
              </a:solidFill>
            </a:endParaRPr>
          </a:p>
        </p:txBody>
      </p:sp>
      <p:sp>
        <p:nvSpPr>
          <p:cNvPr id="262" name="Google Shape;262;p22"/>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63" name="Google Shape;263;p22"/>
          <p:cNvSpPr txBox="1"/>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CROISSANCE DES NUISANCES ENVIRONNEMENTALES : Pollution Sonore et Mauvaise qualité de l’air </a:t>
            </a:r>
            <a:endParaRPr>
              <a:solidFill>
                <a:srgbClr val="FFFFFF"/>
              </a:solidFill>
            </a:endParaRPr>
          </a:p>
        </p:txBody>
      </p:sp>
      <p:sp>
        <p:nvSpPr>
          <p:cNvPr id="264" name="Google Shape;264;p22"/>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Montserrat"/>
                <a:ea typeface="Montserrat"/>
                <a:cs typeface="Montserrat"/>
                <a:sym typeface="Montserrat"/>
              </a:rPr>
              <a:t>03</a:t>
            </a:r>
            <a:endParaRPr sz="1300">
              <a:solidFill>
                <a:srgbClr val="FFFFFF"/>
              </a:solidFill>
            </a:endParaRPr>
          </a:p>
        </p:txBody>
      </p:sp>
      <p:sp>
        <p:nvSpPr>
          <p:cNvPr id="265" name="Google Shape;265;p22"/>
          <p:cNvSpPr txBox="1"/>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SOUCIS LOGISTIQUE : Paris zone restreinte, déplacement des sportifs difficile</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Objectif du projet</a:t>
            </a:r>
            <a:endParaRPr lang="en-US"/>
          </a:p>
        </p:txBody>
      </p:sp>
      <p:sp>
        <p:nvSpPr>
          <p:cNvPr id="271" name="Google Shape;271;p23"/>
          <p:cNvSpPr txBox="1"/>
          <p:nvPr>
            <p:ph type="body" idx="1"/>
          </p:nvPr>
        </p:nvSpPr>
        <p:spPr>
          <a:xfrm>
            <a:off x="3825600" y="1175300"/>
            <a:ext cx="4318500" cy="2211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Le Projet </a:t>
            </a:r>
            <a:r>
              <a:rPr lang="fr-FR" altLang="en-US"/>
              <a:t>éco-chito</a:t>
            </a:r>
            <a:r>
              <a:rPr lang="en-US"/>
              <a:t> offre une solution durable et écologique pour la logistique lors des JO.</a:t>
            </a:r>
            <a:endParaRPr lang="en-US"/>
          </a:p>
          <a:p>
            <a:pPr marL="0" lvl="0" indent="0" algn="l" rtl="0">
              <a:spcBef>
                <a:spcPts val="1600"/>
              </a:spcBef>
              <a:spcAft>
                <a:spcPts val="0"/>
              </a:spcAft>
              <a:buNone/>
            </a:pPr>
            <a:r>
              <a:rPr lang="en-US"/>
              <a:t>Réseau de Taxis pour les déplacements logistiques </a:t>
            </a:r>
            <a:endParaRPr lang="en-US"/>
          </a:p>
          <a:p>
            <a:pPr marL="0" lvl="0" indent="0" algn="l" rtl="0">
              <a:spcBef>
                <a:spcPts val="1600"/>
              </a:spcBef>
              <a:spcAft>
                <a:spcPts val="0"/>
              </a:spcAft>
              <a:buNone/>
            </a:pPr>
            <a:r>
              <a:rPr lang="en-US"/>
              <a:t>Itinéraire intelligent évitant les zones de pollution sonore et environnementale</a:t>
            </a:r>
            <a:endParaRPr lang="en-US"/>
          </a:p>
          <a:p>
            <a:pPr marL="0" lvl="0" indent="0" algn="l" rtl="0">
              <a:spcBef>
                <a:spcPts val="1600"/>
              </a:spcBef>
              <a:spcAft>
                <a:spcPts val="1600"/>
              </a:spcAft>
              <a:buNone/>
            </a:pPr>
            <a:r>
              <a:rPr lang="en-US"/>
              <a:t>Trajets calmes et beaucoup plus agréables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297500" y="783175"/>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Cible</a:t>
            </a:r>
            <a:endParaRPr sz="3600"/>
          </a:p>
        </p:txBody>
      </p:sp>
      <p:sp>
        <p:nvSpPr>
          <p:cNvPr id="277" name="Google Shape;277;p24"/>
          <p:cNvSpPr txBox="1"/>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rPr>
              <a:t>Le Comité International des Jeux Olympiques 2024 :</a:t>
            </a:r>
            <a:endParaRPr sz="1800">
              <a:solidFill>
                <a:srgbClr val="FFFFFF"/>
              </a:solidFill>
            </a:endParaRPr>
          </a:p>
          <a:p>
            <a:pPr marL="457200" lvl="0" indent="-342900" algn="l" rtl="0">
              <a:spcBef>
                <a:spcPts val="1600"/>
              </a:spcBef>
              <a:spcAft>
                <a:spcPts val="0"/>
              </a:spcAft>
              <a:buClr>
                <a:srgbClr val="FFFFFF"/>
              </a:buClr>
              <a:buSzPts val="1800"/>
              <a:buAutoNum type="arabicPeriod"/>
            </a:pPr>
            <a:r>
              <a:rPr lang="en-US" sz="1800">
                <a:solidFill>
                  <a:srgbClr val="FFFFFF"/>
                </a:solidFill>
              </a:rPr>
              <a:t>Sportifs</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US" sz="1800">
                <a:solidFill>
                  <a:srgbClr val="FFFFFF"/>
                </a:solidFill>
              </a:rPr>
              <a:t>Techniciens</a:t>
            </a:r>
            <a:endParaRPr sz="1800">
              <a:solidFill>
                <a:srgbClr val="FFFFFF"/>
              </a:solidFill>
            </a:endParaRPr>
          </a:p>
          <a:p>
            <a:pPr marL="457200" lvl="0" indent="-342900" algn="l" rtl="0">
              <a:spcBef>
                <a:spcPts val="0"/>
              </a:spcBef>
              <a:spcAft>
                <a:spcPts val="0"/>
              </a:spcAft>
              <a:buClr>
                <a:srgbClr val="FFFFFF"/>
              </a:buClr>
              <a:buSzPts val="1800"/>
              <a:buAutoNum type="arabicPeriod"/>
            </a:pPr>
            <a:r>
              <a:rPr lang="en-US" sz="1800">
                <a:solidFill>
                  <a:srgbClr val="FFFFFF"/>
                </a:solidFill>
              </a:rPr>
              <a:t>Particuliers</a:t>
            </a:r>
            <a:endParaRPr sz="1800">
              <a:solidFill>
                <a:srgbClr val="FFFFFF"/>
              </a:solidFill>
            </a:endParaRPr>
          </a:p>
          <a:p>
            <a:pPr marL="0" lvl="0" indent="0" algn="l" rtl="0">
              <a:spcBef>
                <a:spcPts val="1600"/>
              </a:spcBef>
              <a:spcAft>
                <a:spcPts val="0"/>
              </a:spcAft>
              <a:buNone/>
            </a:pPr>
            <a:endParaRPr sz="1800">
              <a:solidFill>
                <a:srgbClr val="FFFFFF"/>
              </a:solidFill>
            </a:endParaRPr>
          </a:p>
          <a:p>
            <a:pPr marL="457200" lvl="0" indent="0" algn="l" rtl="0">
              <a:spcBef>
                <a:spcPts val="1600"/>
              </a:spcBef>
              <a:spcAft>
                <a:spcPts val="0"/>
              </a:spcAft>
              <a:buNone/>
            </a:pPr>
            <a:endParaRPr sz="1800">
              <a:solidFill>
                <a:srgbClr val="FFFFFF"/>
              </a:solidFill>
            </a:endParaRPr>
          </a:p>
          <a:p>
            <a:pPr marL="0" lvl="0" indent="0" algn="l" rtl="0">
              <a:spcBef>
                <a:spcPts val="1600"/>
              </a:spcBef>
              <a:spcAft>
                <a:spcPts val="1600"/>
              </a:spcAft>
              <a:buNone/>
            </a:pPr>
            <a:endParaRPr sz="1800">
              <a:solidFill>
                <a:srgbClr val="FFFFFF"/>
              </a:solidFill>
            </a:endParaRPr>
          </a:p>
        </p:txBody>
      </p:sp>
      <p:pic>
        <p:nvPicPr>
          <p:cNvPr id="278" name="Google Shape;278;p24" descr="offset_comp_267026.jpg"/>
          <p:cNvPicPr preferRelativeResize="0"/>
          <p:nvPr/>
        </p:nvPicPr>
        <p:blipFill rotWithShape="1">
          <a:blip r:embed="rId1"/>
          <a:srcRect l="39740" t="41470" r="17180" b="-6208"/>
          <a:stretch>
            <a:fillRect/>
          </a:stretch>
        </p:blipFill>
        <p:spPr>
          <a:xfrm rot="-5400000">
            <a:off x="5710147" y="2704980"/>
            <a:ext cx="2431500" cy="2436000"/>
          </a:xfrm>
          <a:prstGeom prst="diagStripe">
            <a:avLst>
              <a:gd name="adj" fmla="val 50445"/>
            </a:avLst>
          </a:prstGeom>
          <a:noFill/>
          <a:ln>
            <a:noFill/>
          </a:ln>
        </p:spPr>
      </p:pic>
      <p:pic>
        <p:nvPicPr>
          <p:cNvPr id="279" name="Google Shape;279;p24" descr="offset_comp_457517_edited2.jpg"/>
          <p:cNvPicPr preferRelativeResize="0"/>
          <p:nvPr/>
        </p:nvPicPr>
        <p:blipFill rotWithShape="1">
          <a:blip r:embed="rId2"/>
          <a:srcRect l="28499" t="35784" r="21977" b="-10133"/>
          <a:stretch>
            <a:fillRect/>
          </a:stretch>
        </p:blipFill>
        <p:spPr>
          <a:xfrm rot="-5400000">
            <a:off x="5718946" y="1338207"/>
            <a:ext cx="2504700" cy="2509500"/>
          </a:xfrm>
          <a:prstGeom prst="diagStripe">
            <a:avLst>
              <a:gd name="adj" fmla="val 50445"/>
            </a:avLst>
          </a:prstGeom>
          <a:noFill/>
          <a:ln>
            <a:noFill/>
          </a:ln>
        </p:spPr>
      </p:pic>
      <p:pic>
        <p:nvPicPr>
          <p:cNvPr id="280" name="Google Shape;280;p24" descr="offset_comp_442889_edtied2.jpg"/>
          <p:cNvPicPr preferRelativeResize="0"/>
          <p:nvPr/>
        </p:nvPicPr>
        <p:blipFill rotWithShape="1">
          <a:blip r:embed="rId3"/>
          <a:srcRect l="23925" t="16463" r="30743" b="15476"/>
          <a:stretch>
            <a:fillRect/>
          </a:stretch>
        </p:blipFill>
        <p:spPr>
          <a:xfrm rot="5400000">
            <a:off x="6637386" y="2137210"/>
            <a:ext cx="2504700" cy="2509500"/>
          </a:xfrm>
          <a:prstGeom prst="diagStripe">
            <a:avLst>
              <a:gd name="adj" fmla="val 50445"/>
            </a:avLst>
          </a:prstGeom>
          <a:noFill/>
          <a:ln>
            <a:noFill/>
          </a:ln>
        </p:spPr>
      </p:pic>
      <p:sp>
        <p:nvSpPr>
          <p:cNvPr id="281" name="Google Shape;281;p2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297500" y="393750"/>
            <a:ext cx="3798900" cy="60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Business Model</a:t>
            </a:r>
            <a:endParaRPr lang="en-US"/>
          </a:p>
        </p:txBody>
      </p:sp>
      <p:sp>
        <p:nvSpPr>
          <p:cNvPr id="287" name="Google Shape;287;p25"/>
          <p:cNvSpPr txBox="1"/>
          <p:nvPr>
            <p:ph type="body" idx="1"/>
          </p:nvPr>
        </p:nvSpPr>
        <p:spPr>
          <a:xfrm>
            <a:off x="1297500" y="1114700"/>
            <a:ext cx="6648600" cy="327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a:t>On veut vendre 3 modules aux organisateurs de JO ou autre événement sportif majeur:</a:t>
            </a:r>
            <a:endParaRPr lang="fr-FR"/>
          </a:p>
          <a:p>
            <a:pPr marL="0" lvl="0" indent="0" algn="l" rtl="0">
              <a:spcBef>
                <a:spcPts val="0"/>
              </a:spcBef>
              <a:spcAft>
                <a:spcPts val="1600"/>
              </a:spcAft>
              <a:buNone/>
            </a:pPr>
            <a:r>
              <a:rPr lang="fr-FR"/>
              <a:t>1. Module des matériels. On vend une boîte noire, il faut seulement connecter la boîte avec la voiture. La boîte noire comprend les capteurs, microcontrôleurs etc.</a:t>
            </a:r>
            <a:endParaRPr lang="fr-FR"/>
          </a:p>
          <a:p>
            <a:pPr marL="0" lvl="0" indent="0" algn="l" rtl="0">
              <a:spcBef>
                <a:spcPts val="0"/>
              </a:spcBef>
              <a:spcAft>
                <a:spcPts val="1600"/>
              </a:spcAft>
              <a:buNone/>
            </a:pPr>
            <a:r>
              <a:rPr lang="fr-FR"/>
              <a:t>2. Module de software. Les acheteurs peuvent l'utiliser pour connaître la position des voiture, les donnés meusurés par les voitures, même si les utilisateurs de software peuvent donner les missions aux chauffeurs.</a:t>
            </a:r>
            <a:endParaRPr lang="fr-FR"/>
          </a:p>
          <a:p>
            <a:pPr marL="0" lvl="0" indent="0" algn="l" rtl="0">
              <a:spcBef>
                <a:spcPts val="0"/>
              </a:spcBef>
              <a:spcAft>
                <a:spcPts val="1600"/>
              </a:spcAft>
              <a:buNone/>
            </a:pPr>
            <a:r>
              <a:rPr lang="fr-FR"/>
              <a:t>3. Module de mode d'emploi. Il explique ce dont l'on a besoin pour supporter ce système et comment l'utilise</a:t>
            </a:r>
            <a:endParaRPr lang="fr-F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4030</Words>
  <Application>WPS 演示</Application>
  <PresentationFormat/>
  <Paragraphs>300</Paragraphs>
  <Slides>21</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21</vt:i4>
      </vt:variant>
    </vt:vector>
  </HeadingPairs>
  <TitlesOfParts>
    <vt:vector size="38" baseType="lpstr">
      <vt:lpstr>Arial</vt:lpstr>
      <vt:lpstr>方正书宋_GBK</vt:lpstr>
      <vt:lpstr>Wingdings</vt:lpstr>
      <vt:lpstr>Arial</vt:lpstr>
      <vt:lpstr>Montserrat</vt:lpstr>
      <vt:lpstr>Lato</vt:lpstr>
      <vt:lpstr>Roboto</vt:lpstr>
      <vt:lpstr>Thonburi</vt:lpstr>
      <vt:lpstr>微软雅黑</vt:lpstr>
      <vt:lpstr>汉仪旗黑KW</vt:lpstr>
      <vt:lpstr>宋体</vt:lpstr>
      <vt:lpstr>Arial Unicode MS</vt:lpstr>
      <vt:lpstr>汉仪书宋二KW</vt:lpstr>
      <vt:lpstr>Wingdings</vt:lpstr>
      <vt:lpstr>宋体-简</vt:lpstr>
      <vt:lpstr>儷宋 Pro</vt:lpstr>
      <vt:lpstr>Focus</vt:lpstr>
      <vt:lpstr>NOM DU PRODUIT</vt:lpstr>
      <vt:lpstr>Les JO c’est :</vt:lpstr>
      <vt:lpstr>10 500</vt:lpstr>
      <vt:lpstr>46 000</vt:lpstr>
      <vt:lpstr>2 000 000</vt:lpstr>
      <vt:lpstr>Analyse des problèmes en vue des JO 2024</vt:lpstr>
      <vt:lpstr>Objectif du projet</vt:lpstr>
      <vt:lpstr>Cible</vt:lpstr>
      <vt:lpstr>Business Model</vt:lpstr>
      <vt:lpstr>PowerPoint 演示文稿</vt:lpstr>
      <vt:lpstr>Introduction : Insérez votre texte ici</vt:lpstr>
      <vt:lpstr>PowerPoint 演示文稿</vt:lpstr>
      <vt:lpstr>L'Équipe</vt:lpstr>
      <vt:lpstr>Elyoth HARIAN</vt:lpstr>
      <vt:lpstr>Axel BOUJON</vt:lpstr>
      <vt:lpstr>Lisa HENNEBELLE</vt:lpstr>
      <vt:lpstr>Mingda WANG</vt:lpstr>
      <vt:lpstr>Diagramme du cycle de développement</vt:lpstr>
      <vt:lpstr>Calendrier du projet</vt:lpstr>
      <vt:lpstr>PowerPoint 演示文稿</vt:lpstr>
      <vt:lpstr>Merci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NOM DU PRODUIT:       éco-chito</dc:title>
  <dc:creator/>
  <cp:lastModifiedBy>wangmingda</cp:lastModifiedBy>
  <cp:revision>3</cp:revision>
  <dcterms:created xsi:type="dcterms:W3CDTF">2019-09-22T15:21:37Z</dcterms:created>
  <dcterms:modified xsi:type="dcterms:W3CDTF">2019-09-22T15:21:37Z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2052-1.5.2.2273</vt:lpwstr>
  </property>
</Properties>
</file>